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35"/>
  </p:notesMasterIdLst>
  <p:sldIdLst>
    <p:sldId id="256" r:id="rId2"/>
    <p:sldId id="257" r:id="rId3"/>
    <p:sldId id="258" r:id="rId4"/>
    <p:sldId id="259" r:id="rId5"/>
    <p:sldId id="260" r:id="rId6"/>
    <p:sldId id="266" r:id="rId7"/>
    <p:sldId id="261" r:id="rId8"/>
    <p:sldId id="347" r:id="rId9"/>
    <p:sldId id="454" r:id="rId10"/>
    <p:sldId id="262" r:id="rId11"/>
    <p:sldId id="449" r:id="rId12"/>
    <p:sldId id="348" r:id="rId13"/>
    <p:sldId id="459" r:id="rId14"/>
    <p:sldId id="460" r:id="rId15"/>
    <p:sldId id="461" r:id="rId16"/>
    <p:sldId id="462" r:id="rId17"/>
    <p:sldId id="463" r:id="rId18"/>
    <p:sldId id="464" r:id="rId19"/>
    <p:sldId id="465" r:id="rId20"/>
    <p:sldId id="466" r:id="rId21"/>
    <p:sldId id="473" r:id="rId22"/>
    <p:sldId id="474" r:id="rId23"/>
    <p:sldId id="475" r:id="rId24"/>
    <p:sldId id="476" r:id="rId25"/>
    <p:sldId id="477" r:id="rId26"/>
    <p:sldId id="478" r:id="rId27"/>
    <p:sldId id="467" r:id="rId28"/>
    <p:sldId id="468" r:id="rId29"/>
    <p:sldId id="469" r:id="rId30"/>
    <p:sldId id="470" r:id="rId31"/>
    <p:sldId id="471" r:id="rId32"/>
    <p:sldId id="472" r:id="rId33"/>
    <p:sldId id="479" r:id="rId3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94694"/>
  </p:normalViewPr>
  <p:slideViewPr>
    <p:cSldViewPr snapToGrid="0" snapToObjects="1">
      <p:cViewPr varScale="1">
        <p:scale>
          <a:sx n="121" d="100"/>
          <a:sy n="121" d="100"/>
        </p:scale>
        <p:origin x="19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a:t>
            </a:fld>
            <a:endParaRPr lang="en-US"/>
          </a:p>
        </p:txBody>
      </p:sp>
    </p:spTree>
    <p:extLst>
      <p:ext uri="{BB962C8B-B14F-4D97-AF65-F5344CB8AC3E}">
        <p14:creationId xmlns:p14="http://schemas.microsoft.com/office/powerpoint/2010/main" val="1862984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4398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8" name="Shape 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1" name="Shape 9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5" name="Shape 10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31" name="Shape 3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9">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9">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10">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gif"/><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Systems Operations</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13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Brief history around AWS</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Original idea was around an initial beta released in 2002 (called the </a:t>
            </a:r>
            <a:r>
              <a:rPr lang="en-US" b="1" dirty="0" err="1"/>
              <a:t>Amazon.com</a:t>
            </a:r>
            <a:r>
              <a:rPr lang="en-US" b="1" dirty="0"/>
              <a:t> Web Service</a:t>
            </a:r>
            <a:r>
              <a:rPr lang="en-US" dirty="0"/>
              <a:t> that offered SOAP and XML interfaces for the Amazon product catalogue. </a:t>
            </a:r>
          </a:p>
          <a:p>
            <a:pPr>
              <a:spcBef>
                <a:spcPts val="0"/>
              </a:spcBef>
            </a:pPr>
            <a:r>
              <a:rPr lang="en-US" dirty="0"/>
              <a:t>In 2003, during an executive retreat at Jeff Bezos’ house, the Amazon leadership team was asked to identify the core strengths of the company.</a:t>
            </a:r>
          </a:p>
          <a:p>
            <a:pPr>
              <a:spcBef>
                <a:spcPts val="0"/>
              </a:spcBef>
            </a:pPr>
            <a:r>
              <a:rPr lang="en-US" dirty="0"/>
              <a:t>What emerged from that was the infrastructure advantage that Amazon had over it’s competition.</a:t>
            </a:r>
          </a:p>
          <a:p>
            <a:pPr marL="603250" lvl="1" indent="0">
              <a:spcBef>
                <a:spcPts val="0"/>
              </a:spcBef>
              <a:buNone/>
            </a:pPr>
            <a:endParaRPr lang="en-US" dirty="0"/>
          </a:p>
        </p:txBody>
      </p:sp>
      <p:pic>
        <p:nvPicPr>
          <p:cNvPr id="2" name="Picture 1">
            <a:extLst>
              <a:ext uri="{FF2B5EF4-FFF2-40B4-BE49-F238E27FC236}">
                <a16:creationId xmlns:a16="http://schemas.microsoft.com/office/drawing/2014/main" id="{EEA009BA-F803-2649-987C-625E4EB8AFFB}"/>
              </a:ext>
            </a:extLst>
          </p:cNvPr>
          <p:cNvPicPr>
            <a:picLocks noChangeAspect="1"/>
          </p:cNvPicPr>
          <p:nvPr/>
        </p:nvPicPr>
        <p:blipFill>
          <a:blip r:embed="rId3"/>
          <a:stretch>
            <a:fillRect/>
          </a:stretch>
        </p:blipFill>
        <p:spPr>
          <a:xfrm>
            <a:off x="3871309" y="5360275"/>
            <a:ext cx="1646621" cy="12349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Brief history of AWS (continued)</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The initial AWS offering was launched on March 19, 2006 offering two services: </a:t>
            </a:r>
          </a:p>
          <a:p>
            <a:pPr lvl="1">
              <a:spcBef>
                <a:spcPts val="0"/>
              </a:spcBef>
            </a:pPr>
            <a:r>
              <a:rPr lang="en-US" dirty="0"/>
              <a:t>S3</a:t>
            </a:r>
          </a:p>
          <a:p>
            <a:pPr lvl="1">
              <a:spcBef>
                <a:spcPts val="0"/>
              </a:spcBef>
            </a:pPr>
            <a:r>
              <a:rPr lang="en-US" dirty="0"/>
              <a:t>EC2</a:t>
            </a:r>
          </a:p>
          <a:p>
            <a:pPr lvl="1">
              <a:spcBef>
                <a:spcPts val="0"/>
              </a:spcBef>
            </a:pPr>
            <a:r>
              <a:rPr lang="en-US" dirty="0"/>
              <a:t>(SQS followed soon after)</a:t>
            </a:r>
          </a:p>
          <a:p>
            <a:pPr lvl="1">
              <a:spcBef>
                <a:spcPts val="0"/>
              </a:spcBef>
            </a:pPr>
            <a:r>
              <a:rPr lang="en-US" dirty="0"/>
              <a:t>Elastic Block Store came after that</a:t>
            </a:r>
          </a:p>
          <a:p>
            <a:pPr lvl="1">
              <a:spcBef>
                <a:spcPts val="0"/>
              </a:spcBef>
            </a:pPr>
            <a:r>
              <a:rPr lang="en-US" dirty="0"/>
              <a:t>Then the Content Delivery Network known as Amazon </a:t>
            </a:r>
            <a:r>
              <a:rPr lang="en-US" dirty="0" err="1"/>
              <a:t>Cloudfront</a:t>
            </a:r>
            <a:endParaRPr lang="en-US" dirty="0"/>
          </a:p>
          <a:p>
            <a:pPr lvl="1">
              <a:spcBef>
                <a:spcPts val="0"/>
              </a:spcBef>
            </a:pPr>
            <a:endParaRPr lang="en-US" dirty="0"/>
          </a:p>
          <a:p>
            <a:pPr lvl="1">
              <a:spcBef>
                <a:spcPts val="0"/>
              </a:spcBef>
            </a:pPr>
            <a:r>
              <a:rPr lang="en-US" i="1" dirty="0"/>
              <a:t>We will be using all of these</a:t>
            </a:r>
          </a:p>
        </p:txBody>
      </p:sp>
    </p:spTree>
    <p:extLst>
      <p:ext uri="{BB962C8B-B14F-4D97-AF65-F5344CB8AC3E}">
        <p14:creationId xmlns:p14="http://schemas.microsoft.com/office/powerpoint/2010/main" val="1827697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Cloud Computing</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a:t> So basically- the rest is kind of history. The growth of AWS is, well:</a:t>
            </a:r>
            <a:br>
              <a:rPr lang="en-US" dirty="0"/>
            </a:br>
            <a:endParaRPr lang="en-US" dirty="0"/>
          </a:p>
        </p:txBody>
      </p:sp>
      <p:pic>
        <p:nvPicPr>
          <p:cNvPr id="2" name="Picture 1">
            <a:extLst>
              <a:ext uri="{FF2B5EF4-FFF2-40B4-BE49-F238E27FC236}">
                <a16:creationId xmlns:a16="http://schemas.microsoft.com/office/drawing/2014/main" id="{EC166DCC-6ED3-CF48-8D4A-000E5F00CF73}"/>
              </a:ext>
            </a:extLst>
          </p:cNvPr>
          <p:cNvPicPr>
            <a:picLocks noChangeAspect="1"/>
          </p:cNvPicPr>
          <p:nvPr/>
        </p:nvPicPr>
        <p:blipFill>
          <a:blip r:embed="rId3"/>
          <a:stretch>
            <a:fillRect/>
          </a:stretch>
        </p:blipFill>
        <p:spPr>
          <a:xfrm>
            <a:off x="1975945" y="2442741"/>
            <a:ext cx="5097517" cy="3787455"/>
          </a:xfrm>
          <a:prstGeom prst="rect">
            <a:avLst/>
          </a:prstGeom>
        </p:spPr>
      </p:pic>
    </p:spTree>
    <p:extLst>
      <p:ext uri="{BB962C8B-B14F-4D97-AF65-F5344CB8AC3E}">
        <p14:creationId xmlns:p14="http://schemas.microsoft.com/office/powerpoint/2010/main" val="2426288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2D5BC-FB3B-E946-96AA-25FF0CCE5F22}"/>
              </a:ext>
            </a:extLst>
          </p:cNvPr>
          <p:cNvSpPr>
            <a:spLocks noGrp="1"/>
          </p:cNvSpPr>
          <p:nvPr>
            <p:ph type="title"/>
          </p:nvPr>
        </p:nvSpPr>
        <p:spPr/>
        <p:txBody>
          <a:bodyPr/>
          <a:lstStyle/>
          <a:p>
            <a:r>
              <a:rPr lang="en-US" dirty="0"/>
              <a:t>AWS history (continued)</a:t>
            </a:r>
          </a:p>
        </p:txBody>
      </p:sp>
      <p:pic>
        <p:nvPicPr>
          <p:cNvPr id="4" name="Picture 3">
            <a:extLst>
              <a:ext uri="{FF2B5EF4-FFF2-40B4-BE49-F238E27FC236}">
                <a16:creationId xmlns:a16="http://schemas.microsoft.com/office/drawing/2014/main" id="{7621E3F5-F669-DC43-B240-5B17812D0784}"/>
              </a:ext>
            </a:extLst>
          </p:cNvPr>
          <p:cNvPicPr>
            <a:picLocks noChangeAspect="1"/>
          </p:cNvPicPr>
          <p:nvPr/>
        </p:nvPicPr>
        <p:blipFill>
          <a:blip r:embed="rId2"/>
          <a:stretch>
            <a:fillRect/>
          </a:stretch>
        </p:blipFill>
        <p:spPr>
          <a:xfrm>
            <a:off x="809296" y="1487514"/>
            <a:ext cx="7525407" cy="4625617"/>
          </a:xfrm>
          <a:prstGeom prst="rect">
            <a:avLst/>
          </a:prstGeom>
        </p:spPr>
      </p:pic>
    </p:spTree>
    <p:extLst>
      <p:ext uri="{BB962C8B-B14F-4D97-AF65-F5344CB8AC3E}">
        <p14:creationId xmlns:p14="http://schemas.microsoft.com/office/powerpoint/2010/main" val="4141070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DFF7-3FB4-0C4C-9EE7-207EDAC7D245}"/>
              </a:ext>
            </a:extLst>
          </p:cNvPr>
          <p:cNvSpPr>
            <a:spLocks noGrp="1"/>
          </p:cNvSpPr>
          <p:nvPr>
            <p:ph type="title"/>
          </p:nvPr>
        </p:nvSpPr>
        <p:spPr/>
        <p:txBody>
          <a:bodyPr/>
          <a:lstStyle/>
          <a:p>
            <a:r>
              <a:rPr lang="en-US" dirty="0"/>
              <a:t>AWS Philosophy: Serverless</a:t>
            </a:r>
          </a:p>
        </p:txBody>
      </p:sp>
      <p:sp>
        <p:nvSpPr>
          <p:cNvPr id="3" name="Text Placeholder 2">
            <a:extLst>
              <a:ext uri="{FF2B5EF4-FFF2-40B4-BE49-F238E27FC236}">
                <a16:creationId xmlns:a16="http://schemas.microsoft.com/office/drawing/2014/main" id="{74AB840B-9904-2A4C-86D9-F935EF337478}"/>
              </a:ext>
            </a:extLst>
          </p:cNvPr>
          <p:cNvSpPr>
            <a:spLocks noGrp="1"/>
          </p:cNvSpPr>
          <p:nvPr>
            <p:ph type="body" idx="1"/>
          </p:nvPr>
        </p:nvSpPr>
        <p:spPr/>
        <p:txBody>
          <a:bodyPr/>
          <a:lstStyle/>
          <a:p>
            <a:r>
              <a:rPr lang="en-US" dirty="0"/>
              <a:t> Obviously AWS continued to add services consistently in the years since. This has led to some some interesting consequences and coding philosophies. We’re going to go over some of those now as they will be extremely relevant in our upcoming modules.</a:t>
            </a:r>
          </a:p>
        </p:txBody>
      </p:sp>
      <p:pic>
        <p:nvPicPr>
          <p:cNvPr id="6" name="Picture 5">
            <a:extLst>
              <a:ext uri="{FF2B5EF4-FFF2-40B4-BE49-F238E27FC236}">
                <a16:creationId xmlns:a16="http://schemas.microsoft.com/office/drawing/2014/main" id="{60ACF423-F7F9-B942-ABB3-641D89476CD4}"/>
              </a:ext>
            </a:extLst>
          </p:cNvPr>
          <p:cNvPicPr>
            <a:picLocks noChangeAspect="1"/>
          </p:cNvPicPr>
          <p:nvPr/>
        </p:nvPicPr>
        <p:blipFill>
          <a:blip r:embed="rId2"/>
          <a:stretch>
            <a:fillRect/>
          </a:stretch>
        </p:blipFill>
        <p:spPr>
          <a:xfrm>
            <a:off x="2175204" y="4257127"/>
            <a:ext cx="4394200" cy="1854200"/>
          </a:xfrm>
          <a:prstGeom prst="rect">
            <a:avLst/>
          </a:prstGeom>
        </p:spPr>
      </p:pic>
    </p:spTree>
    <p:extLst>
      <p:ext uri="{BB962C8B-B14F-4D97-AF65-F5344CB8AC3E}">
        <p14:creationId xmlns:p14="http://schemas.microsoft.com/office/powerpoint/2010/main" val="2776207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8835-54F6-7B47-A917-D69634BA35A7}"/>
              </a:ext>
            </a:extLst>
          </p:cNvPr>
          <p:cNvSpPr>
            <a:spLocks noGrp="1"/>
          </p:cNvSpPr>
          <p:nvPr>
            <p:ph type="title"/>
          </p:nvPr>
        </p:nvSpPr>
        <p:spPr/>
        <p:txBody>
          <a:bodyPr/>
          <a:lstStyle/>
          <a:p>
            <a:r>
              <a:rPr lang="en-US" dirty="0"/>
              <a:t>AWS Services (categorized)</a:t>
            </a:r>
          </a:p>
        </p:txBody>
      </p:sp>
      <p:pic>
        <p:nvPicPr>
          <p:cNvPr id="4" name="Picture 3">
            <a:extLst>
              <a:ext uri="{FF2B5EF4-FFF2-40B4-BE49-F238E27FC236}">
                <a16:creationId xmlns:a16="http://schemas.microsoft.com/office/drawing/2014/main" id="{4F2913BF-E438-E941-A33D-CA9CFD0A5218}"/>
              </a:ext>
            </a:extLst>
          </p:cNvPr>
          <p:cNvPicPr>
            <a:picLocks noChangeAspect="1"/>
          </p:cNvPicPr>
          <p:nvPr/>
        </p:nvPicPr>
        <p:blipFill>
          <a:blip r:embed="rId2"/>
          <a:stretch>
            <a:fillRect/>
          </a:stretch>
        </p:blipFill>
        <p:spPr>
          <a:xfrm>
            <a:off x="0" y="1198179"/>
            <a:ext cx="9144000" cy="5507421"/>
          </a:xfrm>
          <a:prstGeom prst="rect">
            <a:avLst/>
          </a:prstGeom>
        </p:spPr>
      </p:pic>
    </p:spTree>
    <p:extLst>
      <p:ext uri="{BB962C8B-B14F-4D97-AF65-F5344CB8AC3E}">
        <p14:creationId xmlns:p14="http://schemas.microsoft.com/office/powerpoint/2010/main" val="2701493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6D426-6858-4342-B990-2DB8281224E6}"/>
              </a:ext>
            </a:extLst>
          </p:cNvPr>
          <p:cNvSpPr>
            <a:spLocks noGrp="1"/>
          </p:cNvSpPr>
          <p:nvPr>
            <p:ph type="title"/>
          </p:nvPr>
        </p:nvSpPr>
        <p:spPr/>
        <p:txBody>
          <a:bodyPr/>
          <a:lstStyle/>
          <a:p>
            <a:r>
              <a:rPr lang="en-US" dirty="0"/>
              <a:t>Serverless Philosophy</a:t>
            </a:r>
          </a:p>
        </p:txBody>
      </p:sp>
      <p:sp>
        <p:nvSpPr>
          <p:cNvPr id="3" name="Text Placeholder 2">
            <a:extLst>
              <a:ext uri="{FF2B5EF4-FFF2-40B4-BE49-F238E27FC236}">
                <a16:creationId xmlns:a16="http://schemas.microsoft.com/office/drawing/2014/main" id="{4A4721B7-7A10-1344-BA4F-DAAC6882AF58}"/>
              </a:ext>
            </a:extLst>
          </p:cNvPr>
          <p:cNvSpPr>
            <a:spLocks noGrp="1"/>
          </p:cNvSpPr>
          <p:nvPr>
            <p:ph type="body" idx="1"/>
          </p:nvPr>
        </p:nvSpPr>
        <p:spPr/>
        <p:txBody>
          <a:bodyPr/>
          <a:lstStyle/>
          <a:p>
            <a:r>
              <a:rPr lang="en-US" dirty="0"/>
              <a:t> So as a consequence of all of these various services being created by AWS we have seen a plethora of applications adopting a </a:t>
            </a:r>
            <a:r>
              <a:rPr lang="en-US" i="1" dirty="0"/>
              <a:t>serverless</a:t>
            </a:r>
            <a:r>
              <a:rPr lang="en-US" dirty="0"/>
              <a:t> or </a:t>
            </a:r>
            <a:r>
              <a:rPr lang="en-US" i="1" dirty="0"/>
              <a:t>microservices </a:t>
            </a:r>
            <a:r>
              <a:rPr lang="en-US" dirty="0"/>
              <a:t>philosophy. </a:t>
            </a:r>
          </a:p>
          <a:p>
            <a:r>
              <a:rPr lang="en-US" dirty="0"/>
              <a:t> In layman’s terms this basically means that instead of depending on a monolithic server to run your application you break it down to smaller portions and let AWS manage those portions.</a:t>
            </a:r>
          </a:p>
        </p:txBody>
      </p:sp>
      <p:pic>
        <p:nvPicPr>
          <p:cNvPr id="4" name="Picture 3">
            <a:extLst>
              <a:ext uri="{FF2B5EF4-FFF2-40B4-BE49-F238E27FC236}">
                <a16:creationId xmlns:a16="http://schemas.microsoft.com/office/drawing/2014/main" id="{36948C4B-960B-1A43-832A-EFD0C3AC71A9}"/>
              </a:ext>
            </a:extLst>
          </p:cNvPr>
          <p:cNvPicPr>
            <a:picLocks noChangeAspect="1"/>
          </p:cNvPicPr>
          <p:nvPr/>
        </p:nvPicPr>
        <p:blipFill>
          <a:blip r:embed="rId2"/>
          <a:stretch>
            <a:fillRect/>
          </a:stretch>
        </p:blipFill>
        <p:spPr>
          <a:xfrm>
            <a:off x="3286347" y="5013434"/>
            <a:ext cx="2571305" cy="1596916"/>
          </a:xfrm>
          <a:prstGeom prst="rect">
            <a:avLst/>
          </a:prstGeom>
        </p:spPr>
      </p:pic>
    </p:spTree>
    <p:extLst>
      <p:ext uri="{BB962C8B-B14F-4D97-AF65-F5344CB8AC3E}">
        <p14:creationId xmlns:p14="http://schemas.microsoft.com/office/powerpoint/2010/main" val="3669576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8CC48-5403-A34F-A3F7-63C058883704}"/>
              </a:ext>
            </a:extLst>
          </p:cNvPr>
          <p:cNvSpPr>
            <a:spLocks noGrp="1"/>
          </p:cNvSpPr>
          <p:nvPr>
            <p:ph type="title"/>
          </p:nvPr>
        </p:nvSpPr>
        <p:spPr/>
        <p:txBody>
          <a:bodyPr/>
          <a:lstStyle/>
          <a:p>
            <a:r>
              <a:rPr lang="en-US" dirty="0"/>
              <a:t>Microservices Advantages</a:t>
            </a:r>
          </a:p>
        </p:txBody>
      </p:sp>
      <p:sp>
        <p:nvSpPr>
          <p:cNvPr id="3" name="Text Placeholder 2">
            <a:extLst>
              <a:ext uri="{FF2B5EF4-FFF2-40B4-BE49-F238E27FC236}">
                <a16:creationId xmlns:a16="http://schemas.microsoft.com/office/drawing/2014/main" id="{9ACE94FA-B8CC-274F-8A6D-688E6F684847}"/>
              </a:ext>
            </a:extLst>
          </p:cNvPr>
          <p:cNvSpPr>
            <a:spLocks noGrp="1"/>
          </p:cNvSpPr>
          <p:nvPr>
            <p:ph type="body" idx="1"/>
          </p:nvPr>
        </p:nvSpPr>
        <p:spPr/>
        <p:txBody>
          <a:bodyPr/>
          <a:lstStyle/>
          <a:p>
            <a:r>
              <a:rPr lang="en-US" dirty="0"/>
              <a:t>So what is the advantage of utilizing a microservices architecture? </a:t>
            </a:r>
          </a:p>
          <a:p>
            <a:pPr lvl="1"/>
            <a:r>
              <a:rPr lang="en-US" dirty="0"/>
              <a:t> The follow the Single Responsibility principle</a:t>
            </a:r>
          </a:p>
          <a:p>
            <a:pPr lvl="1"/>
            <a:r>
              <a:rPr lang="en-US" dirty="0"/>
              <a:t> Resilient/Flexible (you can have a failure in one service without crashing the others)</a:t>
            </a:r>
          </a:p>
          <a:p>
            <a:pPr lvl="1"/>
            <a:r>
              <a:rPr lang="en-US" dirty="0"/>
              <a:t> Highly scalable</a:t>
            </a:r>
          </a:p>
          <a:p>
            <a:pPr lvl="1"/>
            <a:r>
              <a:rPr lang="en-US" dirty="0"/>
              <a:t> Easy to enhance (as you are dealing with less dependencies)</a:t>
            </a:r>
          </a:p>
          <a:p>
            <a:pPr lvl="1"/>
            <a:r>
              <a:rPr lang="en-US" dirty="0"/>
              <a:t> Low impact on other services</a:t>
            </a:r>
          </a:p>
          <a:p>
            <a:pPr lvl="1"/>
            <a:r>
              <a:rPr lang="en-US" dirty="0"/>
              <a:t> Easier to understand</a:t>
            </a:r>
          </a:p>
          <a:p>
            <a:pPr lvl="1"/>
            <a:r>
              <a:rPr lang="en-US" dirty="0"/>
              <a:t> Easier to Test each unit individually</a:t>
            </a:r>
          </a:p>
          <a:p>
            <a:pPr lvl="1"/>
            <a:r>
              <a:rPr lang="en-US" dirty="0"/>
              <a:t> Easier to deploy</a:t>
            </a:r>
          </a:p>
          <a:p>
            <a:pPr lvl="1"/>
            <a:r>
              <a:rPr lang="en-US" dirty="0"/>
              <a:t> Free to choose technology</a:t>
            </a:r>
          </a:p>
        </p:txBody>
      </p:sp>
    </p:spTree>
    <p:extLst>
      <p:ext uri="{BB962C8B-B14F-4D97-AF65-F5344CB8AC3E}">
        <p14:creationId xmlns:p14="http://schemas.microsoft.com/office/powerpoint/2010/main" val="478221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CA087-5F3E-5546-A908-98B5E432737B}"/>
              </a:ext>
            </a:extLst>
          </p:cNvPr>
          <p:cNvSpPr>
            <a:spLocks noGrp="1"/>
          </p:cNvSpPr>
          <p:nvPr>
            <p:ph type="title"/>
          </p:nvPr>
        </p:nvSpPr>
        <p:spPr/>
        <p:txBody>
          <a:bodyPr/>
          <a:lstStyle/>
          <a:p>
            <a:r>
              <a:rPr lang="en-US" dirty="0"/>
              <a:t>Microservices Disadvantages</a:t>
            </a:r>
          </a:p>
        </p:txBody>
      </p:sp>
      <p:sp>
        <p:nvSpPr>
          <p:cNvPr id="3" name="Text Placeholder 2">
            <a:extLst>
              <a:ext uri="{FF2B5EF4-FFF2-40B4-BE49-F238E27FC236}">
                <a16:creationId xmlns:a16="http://schemas.microsoft.com/office/drawing/2014/main" id="{9E9D1D70-2333-0445-8793-BE9F8AA72B81}"/>
              </a:ext>
            </a:extLst>
          </p:cNvPr>
          <p:cNvSpPr>
            <a:spLocks noGrp="1"/>
          </p:cNvSpPr>
          <p:nvPr>
            <p:ph type="body" idx="1"/>
          </p:nvPr>
        </p:nvSpPr>
        <p:spPr/>
        <p:txBody>
          <a:bodyPr/>
          <a:lstStyle/>
          <a:p>
            <a:r>
              <a:rPr lang="en-US" dirty="0"/>
              <a:t> But there </a:t>
            </a:r>
            <a:r>
              <a:rPr lang="en-US" b="1" dirty="0"/>
              <a:t>can be</a:t>
            </a:r>
            <a:r>
              <a:rPr lang="en-US" dirty="0"/>
              <a:t> disadvantages, including:</a:t>
            </a:r>
          </a:p>
          <a:p>
            <a:pPr lvl="1"/>
            <a:r>
              <a:rPr lang="en-US" dirty="0"/>
              <a:t>Tougher to manage multiple deployments</a:t>
            </a:r>
          </a:p>
          <a:p>
            <a:pPr lvl="1"/>
            <a:r>
              <a:rPr lang="en-US" dirty="0"/>
              <a:t> Integrations between disparate services can have unexpected consequences</a:t>
            </a:r>
          </a:p>
          <a:p>
            <a:pPr lvl="1"/>
            <a:r>
              <a:rPr lang="en-US" dirty="0"/>
              <a:t> Integration testing can be painful</a:t>
            </a:r>
          </a:p>
          <a:p>
            <a:pPr lvl="1"/>
            <a:r>
              <a:rPr lang="en-US" dirty="0"/>
              <a:t> It quickly becomes an administrative nightmare managing the deployments of 10,000 pieces of separate code instead of one monolithic one.</a:t>
            </a:r>
          </a:p>
        </p:txBody>
      </p:sp>
      <p:pic>
        <p:nvPicPr>
          <p:cNvPr id="4" name="Picture 3">
            <a:extLst>
              <a:ext uri="{FF2B5EF4-FFF2-40B4-BE49-F238E27FC236}">
                <a16:creationId xmlns:a16="http://schemas.microsoft.com/office/drawing/2014/main" id="{4A54E9C6-D2BD-1244-9BCB-8D120A0984C8}"/>
              </a:ext>
            </a:extLst>
          </p:cNvPr>
          <p:cNvPicPr>
            <a:picLocks noChangeAspect="1"/>
          </p:cNvPicPr>
          <p:nvPr/>
        </p:nvPicPr>
        <p:blipFill>
          <a:blip r:embed="rId2"/>
          <a:stretch>
            <a:fillRect/>
          </a:stretch>
        </p:blipFill>
        <p:spPr>
          <a:xfrm>
            <a:off x="3596703" y="4443686"/>
            <a:ext cx="1950593" cy="2085427"/>
          </a:xfrm>
          <a:prstGeom prst="rect">
            <a:avLst/>
          </a:prstGeom>
        </p:spPr>
      </p:pic>
    </p:spTree>
    <p:extLst>
      <p:ext uri="{BB962C8B-B14F-4D97-AF65-F5344CB8AC3E}">
        <p14:creationId xmlns:p14="http://schemas.microsoft.com/office/powerpoint/2010/main" val="2351463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97CD-693E-0348-A5BB-75EA2677E17B}"/>
              </a:ext>
            </a:extLst>
          </p:cNvPr>
          <p:cNvSpPr>
            <a:spLocks noGrp="1"/>
          </p:cNvSpPr>
          <p:nvPr>
            <p:ph type="title"/>
          </p:nvPr>
        </p:nvSpPr>
        <p:spPr/>
        <p:txBody>
          <a:bodyPr/>
          <a:lstStyle/>
          <a:p>
            <a:r>
              <a:rPr lang="en-US" dirty="0"/>
              <a:t>Microservices as modern architecture</a:t>
            </a:r>
          </a:p>
        </p:txBody>
      </p:sp>
      <p:sp>
        <p:nvSpPr>
          <p:cNvPr id="3" name="Text Placeholder 2">
            <a:extLst>
              <a:ext uri="{FF2B5EF4-FFF2-40B4-BE49-F238E27FC236}">
                <a16:creationId xmlns:a16="http://schemas.microsoft.com/office/drawing/2014/main" id="{FE89A7E7-9331-9549-9723-487E74E56ED2}"/>
              </a:ext>
            </a:extLst>
          </p:cNvPr>
          <p:cNvSpPr>
            <a:spLocks noGrp="1"/>
          </p:cNvSpPr>
          <p:nvPr>
            <p:ph type="body" idx="1"/>
          </p:nvPr>
        </p:nvSpPr>
        <p:spPr/>
        <p:txBody>
          <a:bodyPr/>
          <a:lstStyle/>
          <a:p>
            <a:r>
              <a:rPr lang="en-US" dirty="0"/>
              <a:t> Overall microservices are the direction that the industry seems to be taking. Everything from DOCKER (self contained containers intended to wrap around a piece of code and do A thing) to utilizing AWS managed services point to this as the future of coding.</a:t>
            </a:r>
          </a:p>
          <a:p>
            <a:r>
              <a:rPr lang="en-US" dirty="0"/>
              <a:t> This should hopefully help with reducing the 3am calls to dev/ops when the servers go down.</a:t>
            </a:r>
          </a:p>
        </p:txBody>
      </p:sp>
      <p:pic>
        <p:nvPicPr>
          <p:cNvPr id="5" name="Picture 4">
            <a:extLst>
              <a:ext uri="{FF2B5EF4-FFF2-40B4-BE49-F238E27FC236}">
                <a16:creationId xmlns:a16="http://schemas.microsoft.com/office/drawing/2014/main" id="{F81788CE-84DB-DC4A-BC1A-AC0826346977}"/>
              </a:ext>
            </a:extLst>
          </p:cNvPr>
          <p:cNvPicPr>
            <a:picLocks noChangeAspect="1"/>
          </p:cNvPicPr>
          <p:nvPr/>
        </p:nvPicPr>
        <p:blipFill>
          <a:blip r:embed="rId2"/>
          <a:stretch>
            <a:fillRect/>
          </a:stretch>
        </p:blipFill>
        <p:spPr>
          <a:xfrm>
            <a:off x="3111061" y="4938441"/>
            <a:ext cx="3411045" cy="1663149"/>
          </a:xfrm>
          <a:prstGeom prst="rect">
            <a:avLst/>
          </a:prstGeom>
        </p:spPr>
      </p:pic>
    </p:spTree>
    <p:extLst>
      <p:ext uri="{BB962C8B-B14F-4D97-AF65-F5344CB8AC3E}">
        <p14:creationId xmlns:p14="http://schemas.microsoft.com/office/powerpoint/2010/main" val="1321829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76200" y="149603"/>
            <a:ext cx="8991600" cy="677108"/>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About DI</a:t>
            </a:r>
          </a:p>
        </p:txBody>
      </p:sp>
      <p:sp>
        <p:nvSpPr>
          <p:cNvPr id="64" name="Shape 64"/>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Founded in 2003; headquartered in Boulder, Colorado</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Founder and CEO, Kelby Zorgdrager, has 20 years’ experience in Technical Learning and Development</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More than 40,000 developers trained in 30 countries since 2003</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Managed and delivered learning solutions to more than 4,000 developers globally in 2014</a:t>
            </a:r>
          </a:p>
          <a:p>
            <a:pPr marL="342900" marR="0" lvl="0" indent="-342900" algn="l" rtl="0">
              <a:spcBef>
                <a:spcPts val="1500"/>
              </a:spcBef>
              <a:spcAft>
                <a:spcPts val="90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Over 200 different course offerings available in Open Source, Java development, web and mobile application development, cloud computing, and more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3AB8A-2BA5-D34B-9DFE-E544D8D72532}"/>
              </a:ext>
            </a:extLst>
          </p:cNvPr>
          <p:cNvSpPr>
            <a:spLocks noGrp="1"/>
          </p:cNvSpPr>
          <p:nvPr>
            <p:ph type="title"/>
          </p:nvPr>
        </p:nvSpPr>
        <p:spPr/>
        <p:txBody>
          <a:bodyPr/>
          <a:lstStyle/>
          <a:p>
            <a:r>
              <a:rPr lang="en-US" dirty="0"/>
              <a:t>Another consequence….</a:t>
            </a:r>
          </a:p>
        </p:txBody>
      </p:sp>
      <p:sp>
        <p:nvSpPr>
          <p:cNvPr id="3" name="Text Placeholder 2">
            <a:extLst>
              <a:ext uri="{FF2B5EF4-FFF2-40B4-BE49-F238E27FC236}">
                <a16:creationId xmlns:a16="http://schemas.microsoft.com/office/drawing/2014/main" id="{3FA5CACC-32BC-A341-9A4A-78CC2C558533}"/>
              </a:ext>
            </a:extLst>
          </p:cNvPr>
          <p:cNvSpPr>
            <a:spLocks noGrp="1"/>
          </p:cNvSpPr>
          <p:nvPr>
            <p:ph type="body" idx="1"/>
          </p:nvPr>
        </p:nvSpPr>
        <p:spPr/>
        <p:txBody>
          <a:bodyPr/>
          <a:lstStyle/>
          <a:p>
            <a:r>
              <a:rPr lang="en-US" dirty="0"/>
              <a:t> Another consequence of the modern ”serverless” architecture is increased complexity. </a:t>
            </a:r>
          </a:p>
          <a:p>
            <a:r>
              <a:rPr lang="en-US" dirty="0"/>
              <a:t> In </a:t>
            </a:r>
            <a:r>
              <a:rPr lang="en-US" b="1" dirty="0"/>
              <a:t>some</a:t>
            </a:r>
            <a:r>
              <a:rPr lang="en-US" dirty="0"/>
              <a:t> ways it’s nice not to have to worry about a single server…but what you’ve traded that off for (in the dev/ops world) is that you now have to worry about 50 servers…in the form of microservices.</a:t>
            </a:r>
          </a:p>
          <a:p>
            <a:r>
              <a:rPr lang="en-US" dirty="0"/>
              <a:t> How can we make it easier for the dev/ops team to manage multiple servers?</a:t>
            </a:r>
          </a:p>
        </p:txBody>
      </p:sp>
      <p:pic>
        <p:nvPicPr>
          <p:cNvPr id="5" name="Picture 4">
            <a:extLst>
              <a:ext uri="{FF2B5EF4-FFF2-40B4-BE49-F238E27FC236}">
                <a16:creationId xmlns:a16="http://schemas.microsoft.com/office/drawing/2014/main" id="{C3FACE2F-D48B-244F-9355-F93601A0E007}"/>
              </a:ext>
            </a:extLst>
          </p:cNvPr>
          <p:cNvPicPr>
            <a:picLocks noChangeAspect="1"/>
          </p:cNvPicPr>
          <p:nvPr/>
        </p:nvPicPr>
        <p:blipFill>
          <a:blip r:embed="rId3"/>
          <a:stretch>
            <a:fillRect/>
          </a:stretch>
        </p:blipFill>
        <p:spPr>
          <a:xfrm>
            <a:off x="5326773" y="4780892"/>
            <a:ext cx="1619907" cy="1619907"/>
          </a:xfrm>
          <a:prstGeom prst="rect">
            <a:avLst/>
          </a:prstGeom>
        </p:spPr>
      </p:pic>
    </p:spTree>
    <p:extLst>
      <p:ext uri="{BB962C8B-B14F-4D97-AF65-F5344CB8AC3E}">
        <p14:creationId xmlns:p14="http://schemas.microsoft.com/office/powerpoint/2010/main" val="2978032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81409-6874-9948-9F7C-9E6F3D52F02C}"/>
              </a:ext>
            </a:extLst>
          </p:cNvPr>
          <p:cNvSpPr>
            <a:spLocks noGrp="1"/>
          </p:cNvSpPr>
          <p:nvPr>
            <p:ph type="title"/>
          </p:nvPr>
        </p:nvSpPr>
        <p:spPr/>
        <p:txBody>
          <a:bodyPr/>
          <a:lstStyle/>
          <a:p>
            <a:r>
              <a:rPr lang="en-US" dirty="0"/>
              <a:t>Our first Microservice tools foray</a:t>
            </a:r>
          </a:p>
        </p:txBody>
      </p:sp>
      <p:sp>
        <p:nvSpPr>
          <p:cNvPr id="3" name="Text Placeholder 2">
            <a:extLst>
              <a:ext uri="{FF2B5EF4-FFF2-40B4-BE49-F238E27FC236}">
                <a16:creationId xmlns:a16="http://schemas.microsoft.com/office/drawing/2014/main" id="{EE18D7A4-94C1-AA4F-B9E8-EA8D776C8772}"/>
              </a:ext>
            </a:extLst>
          </p:cNvPr>
          <p:cNvSpPr>
            <a:spLocks noGrp="1"/>
          </p:cNvSpPr>
          <p:nvPr>
            <p:ph type="body" idx="1"/>
          </p:nvPr>
        </p:nvSpPr>
        <p:spPr/>
        <p:txBody>
          <a:bodyPr/>
          <a:lstStyle/>
          <a:p>
            <a:r>
              <a:rPr lang="en-US" dirty="0"/>
              <a:t> So when we get to lab one we’re going to be using </a:t>
            </a:r>
            <a:r>
              <a:rPr lang="en-US" b="1" dirty="0"/>
              <a:t>Docker- </a:t>
            </a:r>
            <a:r>
              <a:rPr lang="en-US" dirty="0"/>
              <a:t>which is a big part of the microservices architecture.</a:t>
            </a:r>
          </a:p>
          <a:p>
            <a:r>
              <a:rPr lang="en-US" dirty="0"/>
              <a:t> We’re using Docker because it’s kind of a cheap way for  us to get virtual machines without the overhead of installing something like Vagrant and </a:t>
            </a:r>
            <a:r>
              <a:rPr lang="en-US" dirty="0" err="1"/>
              <a:t>iso</a:t>
            </a:r>
            <a:r>
              <a:rPr lang="en-US" dirty="0"/>
              <a:t> images</a:t>
            </a:r>
          </a:p>
          <a:p>
            <a:r>
              <a:rPr lang="en-US" dirty="0"/>
              <a:t> Think of Docker (in the context of this class) as a VM intended to get everyone onto the same OS.</a:t>
            </a:r>
          </a:p>
        </p:txBody>
      </p:sp>
      <p:pic>
        <p:nvPicPr>
          <p:cNvPr id="4" name="Picture 3">
            <a:extLst>
              <a:ext uri="{FF2B5EF4-FFF2-40B4-BE49-F238E27FC236}">
                <a16:creationId xmlns:a16="http://schemas.microsoft.com/office/drawing/2014/main" id="{AB8A3DEB-63DA-764F-89F4-70203C701722}"/>
              </a:ext>
            </a:extLst>
          </p:cNvPr>
          <p:cNvPicPr>
            <a:picLocks noChangeAspect="1"/>
          </p:cNvPicPr>
          <p:nvPr/>
        </p:nvPicPr>
        <p:blipFill>
          <a:blip r:embed="rId2"/>
          <a:stretch>
            <a:fillRect/>
          </a:stretch>
        </p:blipFill>
        <p:spPr>
          <a:xfrm>
            <a:off x="3431408" y="5118099"/>
            <a:ext cx="1587500" cy="1282700"/>
          </a:xfrm>
          <a:prstGeom prst="rect">
            <a:avLst/>
          </a:prstGeom>
        </p:spPr>
      </p:pic>
    </p:spTree>
    <p:extLst>
      <p:ext uri="{BB962C8B-B14F-4D97-AF65-F5344CB8AC3E}">
        <p14:creationId xmlns:p14="http://schemas.microsoft.com/office/powerpoint/2010/main" val="3459023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9044-ED37-5647-BAB4-49D232F0F1C9}"/>
              </a:ext>
            </a:extLst>
          </p:cNvPr>
          <p:cNvSpPr>
            <a:spLocks noGrp="1"/>
          </p:cNvSpPr>
          <p:nvPr>
            <p:ph type="title"/>
          </p:nvPr>
        </p:nvSpPr>
        <p:spPr/>
        <p:txBody>
          <a:bodyPr/>
          <a:lstStyle/>
          <a:p>
            <a:r>
              <a:rPr lang="en-US" dirty="0"/>
              <a:t>Docker</a:t>
            </a:r>
          </a:p>
        </p:txBody>
      </p:sp>
      <p:sp>
        <p:nvSpPr>
          <p:cNvPr id="3" name="Text Placeholder 2">
            <a:extLst>
              <a:ext uri="{FF2B5EF4-FFF2-40B4-BE49-F238E27FC236}">
                <a16:creationId xmlns:a16="http://schemas.microsoft.com/office/drawing/2014/main" id="{118C5948-AE8D-0144-B609-CDDC4CB54D28}"/>
              </a:ext>
            </a:extLst>
          </p:cNvPr>
          <p:cNvSpPr>
            <a:spLocks noGrp="1"/>
          </p:cNvSpPr>
          <p:nvPr>
            <p:ph type="body" idx="1"/>
          </p:nvPr>
        </p:nvSpPr>
        <p:spPr/>
        <p:txBody>
          <a:bodyPr/>
          <a:lstStyle/>
          <a:p>
            <a:r>
              <a:rPr lang="en-US" dirty="0"/>
              <a:t> The easiest way to summarize docker is that you build the server around the code instead of moving the code into a server. </a:t>
            </a:r>
          </a:p>
          <a:p>
            <a:r>
              <a:rPr lang="en-US" dirty="0"/>
              <a:t> This makes your server environments super easy to replicate, manage, and pass to your entire team. </a:t>
            </a:r>
          </a:p>
          <a:p>
            <a:r>
              <a:rPr lang="en-US" dirty="0"/>
              <a:t> It also means (in the context of this class) that we have a way to make sure that all of us are on the same OS instead of worrying that half of us are following WINDOWS and the other half MAC. </a:t>
            </a:r>
          </a:p>
        </p:txBody>
      </p:sp>
      <p:pic>
        <p:nvPicPr>
          <p:cNvPr id="5" name="Picture 4">
            <a:extLst>
              <a:ext uri="{FF2B5EF4-FFF2-40B4-BE49-F238E27FC236}">
                <a16:creationId xmlns:a16="http://schemas.microsoft.com/office/drawing/2014/main" id="{088B4E29-5185-714C-9006-C84611EF7596}"/>
              </a:ext>
            </a:extLst>
          </p:cNvPr>
          <p:cNvPicPr>
            <a:picLocks noChangeAspect="1"/>
          </p:cNvPicPr>
          <p:nvPr/>
        </p:nvPicPr>
        <p:blipFill>
          <a:blip r:embed="rId2"/>
          <a:stretch>
            <a:fillRect/>
          </a:stretch>
        </p:blipFill>
        <p:spPr>
          <a:xfrm>
            <a:off x="4096845" y="5486400"/>
            <a:ext cx="950310" cy="1140372"/>
          </a:xfrm>
          <a:prstGeom prst="rect">
            <a:avLst/>
          </a:prstGeom>
        </p:spPr>
      </p:pic>
    </p:spTree>
    <p:extLst>
      <p:ext uri="{BB962C8B-B14F-4D97-AF65-F5344CB8AC3E}">
        <p14:creationId xmlns:p14="http://schemas.microsoft.com/office/powerpoint/2010/main" val="3223659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2DB6E-8774-CC40-ABB6-A5B2C2A5B50E}"/>
              </a:ext>
            </a:extLst>
          </p:cNvPr>
          <p:cNvSpPr>
            <a:spLocks noGrp="1"/>
          </p:cNvSpPr>
          <p:nvPr>
            <p:ph type="title"/>
          </p:nvPr>
        </p:nvSpPr>
        <p:spPr/>
        <p:txBody>
          <a:bodyPr/>
          <a:lstStyle/>
          <a:p>
            <a:r>
              <a:rPr lang="en-US" dirty="0"/>
              <a:t>The </a:t>
            </a:r>
            <a:r>
              <a:rPr lang="en-US" dirty="0" err="1"/>
              <a:t>Dockerfile</a:t>
            </a:r>
            <a:endParaRPr lang="en-US" dirty="0"/>
          </a:p>
        </p:txBody>
      </p:sp>
      <p:sp>
        <p:nvSpPr>
          <p:cNvPr id="3" name="Text Placeholder 2">
            <a:extLst>
              <a:ext uri="{FF2B5EF4-FFF2-40B4-BE49-F238E27FC236}">
                <a16:creationId xmlns:a16="http://schemas.microsoft.com/office/drawing/2014/main" id="{D7885215-8C4C-BA49-81D6-5B17A6360EA7}"/>
              </a:ext>
            </a:extLst>
          </p:cNvPr>
          <p:cNvSpPr>
            <a:spLocks noGrp="1"/>
          </p:cNvSpPr>
          <p:nvPr>
            <p:ph type="body" idx="1"/>
          </p:nvPr>
        </p:nvSpPr>
        <p:spPr/>
        <p:txBody>
          <a:bodyPr/>
          <a:lstStyle/>
          <a:p>
            <a:r>
              <a:rPr lang="en-US" dirty="0"/>
              <a:t> So the </a:t>
            </a:r>
            <a:r>
              <a:rPr lang="en-US" dirty="0" err="1"/>
              <a:t>Dockerfile</a:t>
            </a:r>
            <a:r>
              <a:rPr lang="en-US" dirty="0"/>
              <a:t> is sort of an all-in-one provisioning document that allows us to set up and execute a “VM” (I put that in quotes because big fans of docker insist that </a:t>
            </a:r>
            <a:r>
              <a:rPr lang="en-US" i="1" dirty="0"/>
              <a:t>it’s not a </a:t>
            </a:r>
            <a:r>
              <a:rPr lang="en-US" i="1" dirty="0" err="1"/>
              <a:t>vm</a:t>
            </a:r>
            <a:r>
              <a:rPr lang="en-US" i="1" dirty="0"/>
              <a:t>!!</a:t>
            </a:r>
            <a:r>
              <a:rPr lang="en-US" dirty="0"/>
              <a:t> Even though I’m totally using it here as a VM). </a:t>
            </a:r>
          </a:p>
          <a:p>
            <a:r>
              <a:rPr lang="en-US" dirty="0"/>
              <a:t> Anyways- </a:t>
            </a:r>
            <a:r>
              <a:rPr lang="en-US" dirty="0" err="1"/>
              <a:t>Dockerfiles</a:t>
            </a:r>
            <a:r>
              <a:rPr lang="en-US" dirty="0"/>
              <a:t> allow us to install all of the dependencies and packages in our “docker image” which is then instantiated as a “docker container” (which is totally a VM….fight me). </a:t>
            </a:r>
          </a:p>
        </p:txBody>
      </p:sp>
      <p:pic>
        <p:nvPicPr>
          <p:cNvPr id="4" name="Picture 3">
            <a:extLst>
              <a:ext uri="{FF2B5EF4-FFF2-40B4-BE49-F238E27FC236}">
                <a16:creationId xmlns:a16="http://schemas.microsoft.com/office/drawing/2014/main" id="{C831D792-F970-5346-B1C8-BDC6F007FA30}"/>
              </a:ext>
            </a:extLst>
          </p:cNvPr>
          <p:cNvPicPr>
            <a:picLocks noChangeAspect="1"/>
          </p:cNvPicPr>
          <p:nvPr/>
        </p:nvPicPr>
        <p:blipFill>
          <a:blip r:embed="rId2"/>
          <a:stretch>
            <a:fillRect/>
          </a:stretch>
        </p:blipFill>
        <p:spPr>
          <a:xfrm>
            <a:off x="4036739" y="5420974"/>
            <a:ext cx="1070522" cy="1284626"/>
          </a:xfrm>
          <a:prstGeom prst="rect">
            <a:avLst/>
          </a:prstGeom>
        </p:spPr>
      </p:pic>
    </p:spTree>
    <p:extLst>
      <p:ext uri="{BB962C8B-B14F-4D97-AF65-F5344CB8AC3E}">
        <p14:creationId xmlns:p14="http://schemas.microsoft.com/office/powerpoint/2010/main" val="3867479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63B6-2A42-9042-AD1B-47D3C020BA2D}"/>
              </a:ext>
            </a:extLst>
          </p:cNvPr>
          <p:cNvSpPr>
            <a:spLocks noGrp="1"/>
          </p:cNvSpPr>
          <p:nvPr>
            <p:ph type="title"/>
          </p:nvPr>
        </p:nvSpPr>
        <p:spPr/>
        <p:txBody>
          <a:bodyPr/>
          <a:lstStyle/>
          <a:p>
            <a:r>
              <a:rPr lang="en-US" dirty="0"/>
              <a:t>Docker Images and Containers</a:t>
            </a:r>
          </a:p>
        </p:txBody>
      </p:sp>
      <p:sp>
        <p:nvSpPr>
          <p:cNvPr id="3" name="Text Placeholder 2">
            <a:extLst>
              <a:ext uri="{FF2B5EF4-FFF2-40B4-BE49-F238E27FC236}">
                <a16:creationId xmlns:a16="http://schemas.microsoft.com/office/drawing/2014/main" id="{EBAA5C30-D066-CF49-B9A2-96AA72F78631}"/>
              </a:ext>
            </a:extLst>
          </p:cNvPr>
          <p:cNvSpPr>
            <a:spLocks noGrp="1"/>
          </p:cNvSpPr>
          <p:nvPr>
            <p:ph type="body" idx="1"/>
          </p:nvPr>
        </p:nvSpPr>
        <p:spPr/>
        <p:txBody>
          <a:bodyPr/>
          <a:lstStyle/>
          <a:p>
            <a:r>
              <a:rPr lang="en-US" dirty="0"/>
              <a:t> Understanding the difference between images and containers is kind of the key to understanding DOCKER. If you’ve ever done Object Oriented Programming you’ll understand this concept easily as IMAGES are the classes and CONTAINERS are the instantiated OBJECTS. </a:t>
            </a:r>
          </a:p>
        </p:txBody>
      </p:sp>
      <p:pic>
        <p:nvPicPr>
          <p:cNvPr id="4" name="Picture 3">
            <a:extLst>
              <a:ext uri="{FF2B5EF4-FFF2-40B4-BE49-F238E27FC236}">
                <a16:creationId xmlns:a16="http://schemas.microsoft.com/office/drawing/2014/main" id="{4AAF8B9E-CD54-3A48-B7AA-E490B8C0B01A}"/>
              </a:ext>
            </a:extLst>
          </p:cNvPr>
          <p:cNvPicPr>
            <a:picLocks noChangeAspect="1"/>
          </p:cNvPicPr>
          <p:nvPr/>
        </p:nvPicPr>
        <p:blipFill>
          <a:blip r:embed="rId2"/>
          <a:stretch>
            <a:fillRect/>
          </a:stretch>
        </p:blipFill>
        <p:spPr>
          <a:xfrm>
            <a:off x="2209800" y="4421570"/>
            <a:ext cx="4724400" cy="1714500"/>
          </a:xfrm>
          <a:prstGeom prst="rect">
            <a:avLst/>
          </a:prstGeom>
        </p:spPr>
      </p:pic>
    </p:spTree>
    <p:extLst>
      <p:ext uri="{BB962C8B-B14F-4D97-AF65-F5344CB8AC3E}">
        <p14:creationId xmlns:p14="http://schemas.microsoft.com/office/powerpoint/2010/main" val="496366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63B6-2A42-9042-AD1B-47D3C020BA2D}"/>
              </a:ext>
            </a:extLst>
          </p:cNvPr>
          <p:cNvSpPr>
            <a:spLocks noGrp="1"/>
          </p:cNvSpPr>
          <p:nvPr>
            <p:ph type="title"/>
          </p:nvPr>
        </p:nvSpPr>
        <p:spPr/>
        <p:txBody>
          <a:bodyPr/>
          <a:lstStyle/>
          <a:p>
            <a:r>
              <a:rPr lang="en-US" dirty="0"/>
              <a:t>Docker Images and Containers (</a:t>
            </a:r>
            <a:r>
              <a:rPr lang="en-US" dirty="0" err="1"/>
              <a:t>con’t</a:t>
            </a:r>
            <a:r>
              <a:rPr lang="en-US" dirty="0"/>
              <a:t>)</a:t>
            </a:r>
          </a:p>
        </p:txBody>
      </p:sp>
      <p:sp>
        <p:nvSpPr>
          <p:cNvPr id="3" name="Text Placeholder 2">
            <a:extLst>
              <a:ext uri="{FF2B5EF4-FFF2-40B4-BE49-F238E27FC236}">
                <a16:creationId xmlns:a16="http://schemas.microsoft.com/office/drawing/2014/main" id="{EBAA5C30-D066-CF49-B9A2-96AA72F78631}"/>
              </a:ext>
            </a:extLst>
          </p:cNvPr>
          <p:cNvSpPr>
            <a:spLocks noGrp="1"/>
          </p:cNvSpPr>
          <p:nvPr>
            <p:ph type="body" idx="1"/>
          </p:nvPr>
        </p:nvSpPr>
        <p:spPr/>
        <p:txBody>
          <a:bodyPr/>
          <a:lstStyle/>
          <a:p>
            <a:r>
              <a:rPr lang="en-US" dirty="0"/>
              <a:t>So the idea here is that the </a:t>
            </a:r>
            <a:r>
              <a:rPr lang="en-US" dirty="0" err="1"/>
              <a:t>Dockerfile</a:t>
            </a:r>
            <a:r>
              <a:rPr lang="en-US" dirty="0"/>
              <a:t> builds an </a:t>
            </a:r>
            <a:r>
              <a:rPr lang="en-US" b="1" dirty="0"/>
              <a:t>image</a:t>
            </a:r>
            <a:r>
              <a:rPr lang="en-US" dirty="0"/>
              <a:t>. This image acts as the blueprint for the </a:t>
            </a:r>
            <a:r>
              <a:rPr lang="en-US" b="1" dirty="0"/>
              <a:t>container</a:t>
            </a:r>
            <a:r>
              <a:rPr lang="en-US" dirty="0"/>
              <a:t> that we build.</a:t>
            </a:r>
          </a:p>
          <a:p>
            <a:r>
              <a:rPr lang="en-US" dirty="0"/>
              <a:t> In the broader context of microservices architecture DOCKER containers can act as small VMs that contain a single piece of code and execute it. </a:t>
            </a:r>
          </a:p>
          <a:p>
            <a:r>
              <a:rPr lang="en-US" dirty="0"/>
              <a:t> We can have separate Docker containers for different functions in the app.</a:t>
            </a:r>
          </a:p>
        </p:txBody>
      </p:sp>
      <p:pic>
        <p:nvPicPr>
          <p:cNvPr id="5" name="Picture 4">
            <a:extLst>
              <a:ext uri="{FF2B5EF4-FFF2-40B4-BE49-F238E27FC236}">
                <a16:creationId xmlns:a16="http://schemas.microsoft.com/office/drawing/2014/main" id="{0E57CFF4-8A41-B442-AF0C-61529AABAF40}"/>
              </a:ext>
            </a:extLst>
          </p:cNvPr>
          <p:cNvPicPr>
            <a:picLocks noChangeAspect="1"/>
          </p:cNvPicPr>
          <p:nvPr/>
        </p:nvPicPr>
        <p:blipFill>
          <a:blip r:embed="rId2"/>
          <a:stretch>
            <a:fillRect/>
          </a:stretch>
        </p:blipFill>
        <p:spPr>
          <a:xfrm>
            <a:off x="4572000" y="5123573"/>
            <a:ext cx="1135117" cy="1488394"/>
          </a:xfrm>
          <a:prstGeom prst="rect">
            <a:avLst/>
          </a:prstGeom>
        </p:spPr>
      </p:pic>
    </p:spTree>
    <p:extLst>
      <p:ext uri="{BB962C8B-B14F-4D97-AF65-F5344CB8AC3E}">
        <p14:creationId xmlns:p14="http://schemas.microsoft.com/office/powerpoint/2010/main" val="1692894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643B-30D3-E14C-BC9D-B7D790E2B969}"/>
              </a:ext>
            </a:extLst>
          </p:cNvPr>
          <p:cNvSpPr>
            <a:spLocks noGrp="1"/>
          </p:cNvSpPr>
          <p:nvPr>
            <p:ph type="title"/>
          </p:nvPr>
        </p:nvSpPr>
        <p:spPr/>
        <p:txBody>
          <a:bodyPr/>
          <a:lstStyle/>
          <a:p>
            <a:r>
              <a:rPr lang="en-US" dirty="0"/>
              <a:t>Final Note On Docker</a:t>
            </a:r>
          </a:p>
        </p:txBody>
      </p:sp>
      <p:sp>
        <p:nvSpPr>
          <p:cNvPr id="3" name="Text Placeholder 2">
            <a:extLst>
              <a:ext uri="{FF2B5EF4-FFF2-40B4-BE49-F238E27FC236}">
                <a16:creationId xmlns:a16="http://schemas.microsoft.com/office/drawing/2014/main" id="{FA9A569B-4ED9-6240-A5F2-188EBFF7623B}"/>
              </a:ext>
            </a:extLst>
          </p:cNvPr>
          <p:cNvSpPr>
            <a:spLocks noGrp="1"/>
          </p:cNvSpPr>
          <p:nvPr>
            <p:ph type="body" idx="1"/>
          </p:nvPr>
        </p:nvSpPr>
        <p:spPr/>
        <p:txBody>
          <a:bodyPr/>
          <a:lstStyle/>
          <a:p>
            <a:r>
              <a:rPr lang="en-US" dirty="0"/>
              <a:t> A deep dive of Docker is outside of the scope of this class BUT…as we will be utilizing it extensively to ensure that everyone is on the same OS it’s good to get a high level overview.</a:t>
            </a:r>
          </a:p>
          <a:p>
            <a:r>
              <a:rPr lang="en-US" dirty="0"/>
              <a:t> If you don’t use docker regularly in your microservices architecture then you’re missing out. AWS has great services known as </a:t>
            </a:r>
            <a:r>
              <a:rPr lang="en-US" b="1" dirty="0" err="1"/>
              <a:t>Fargate</a:t>
            </a:r>
            <a:r>
              <a:rPr lang="en-US" b="1" dirty="0"/>
              <a:t> and ECS</a:t>
            </a:r>
            <a:r>
              <a:rPr lang="en-US" dirty="0"/>
              <a:t> that act as repositories for docker containers. We’ll get into these a bit later.</a:t>
            </a:r>
          </a:p>
        </p:txBody>
      </p:sp>
      <p:pic>
        <p:nvPicPr>
          <p:cNvPr id="4" name="Picture 3">
            <a:extLst>
              <a:ext uri="{FF2B5EF4-FFF2-40B4-BE49-F238E27FC236}">
                <a16:creationId xmlns:a16="http://schemas.microsoft.com/office/drawing/2014/main" id="{E694494A-ADB5-E74F-93E5-E45080BD0D0C}"/>
              </a:ext>
            </a:extLst>
          </p:cNvPr>
          <p:cNvPicPr>
            <a:picLocks noChangeAspect="1"/>
          </p:cNvPicPr>
          <p:nvPr/>
        </p:nvPicPr>
        <p:blipFill>
          <a:blip r:embed="rId2"/>
          <a:stretch>
            <a:fillRect/>
          </a:stretch>
        </p:blipFill>
        <p:spPr>
          <a:xfrm>
            <a:off x="4741004" y="5171089"/>
            <a:ext cx="1178072" cy="1322552"/>
          </a:xfrm>
          <a:prstGeom prst="rect">
            <a:avLst/>
          </a:prstGeom>
        </p:spPr>
      </p:pic>
    </p:spTree>
    <p:extLst>
      <p:ext uri="{BB962C8B-B14F-4D97-AF65-F5344CB8AC3E}">
        <p14:creationId xmlns:p14="http://schemas.microsoft.com/office/powerpoint/2010/main" val="22041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57DD-AC73-9544-BAAF-441F5FF37414}"/>
              </a:ext>
            </a:extLst>
          </p:cNvPr>
          <p:cNvSpPr>
            <a:spLocks noGrp="1"/>
          </p:cNvSpPr>
          <p:nvPr>
            <p:ph type="title"/>
          </p:nvPr>
        </p:nvSpPr>
        <p:spPr/>
        <p:txBody>
          <a:bodyPr/>
          <a:lstStyle/>
          <a:p>
            <a:r>
              <a:rPr lang="en-US" dirty="0"/>
              <a:t>Infrastructure as code</a:t>
            </a:r>
          </a:p>
        </p:txBody>
      </p:sp>
      <p:sp>
        <p:nvSpPr>
          <p:cNvPr id="3" name="Text Placeholder 2">
            <a:extLst>
              <a:ext uri="{FF2B5EF4-FFF2-40B4-BE49-F238E27FC236}">
                <a16:creationId xmlns:a16="http://schemas.microsoft.com/office/drawing/2014/main" id="{CA7BE5E2-9364-0F49-AD9A-2C77A1352F24}"/>
              </a:ext>
            </a:extLst>
          </p:cNvPr>
          <p:cNvSpPr>
            <a:spLocks noGrp="1"/>
          </p:cNvSpPr>
          <p:nvPr>
            <p:ph type="body" idx="1"/>
          </p:nvPr>
        </p:nvSpPr>
        <p:spPr/>
        <p:txBody>
          <a:bodyPr/>
          <a:lstStyle/>
          <a:p>
            <a:r>
              <a:rPr lang="en-US" dirty="0"/>
              <a:t> So it would be nice if we could list all of the assets that we need to provision, wire them all together, upload our code to them, and get everything running. </a:t>
            </a:r>
          </a:p>
          <a:p>
            <a:r>
              <a:rPr lang="en-US" dirty="0"/>
              <a:t> Fortunately…thanks to the wonders of the modern technology…we CAN do </a:t>
            </a:r>
            <a:r>
              <a:rPr lang="en-US" i="1" dirty="0"/>
              <a:t>exactly</a:t>
            </a:r>
            <a:r>
              <a:rPr lang="en-US" dirty="0"/>
              <a:t> that.</a:t>
            </a:r>
          </a:p>
          <a:p>
            <a:endParaRPr lang="en-US" dirty="0"/>
          </a:p>
          <a:p>
            <a:r>
              <a:rPr lang="en-US" dirty="0"/>
              <a:t>To do this we will be using </a:t>
            </a:r>
            <a:r>
              <a:rPr lang="en-US" b="1" dirty="0"/>
              <a:t>terraform</a:t>
            </a:r>
            <a:r>
              <a:rPr lang="en-US" dirty="0"/>
              <a:t>. </a:t>
            </a:r>
          </a:p>
          <a:p>
            <a:pPr marL="177800" indent="0">
              <a:buNone/>
            </a:pPr>
            <a:endParaRPr lang="en-US" dirty="0"/>
          </a:p>
        </p:txBody>
      </p:sp>
      <p:pic>
        <p:nvPicPr>
          <p:cNvPr id="4" name="Picture 3">
            <a:extLst>
              <a:ext uri="{FF2B5EF4-FFF2-40B4-BE49-F238E27FC236}">
                <a16:creationId xmlns:a16="http://schemas.microsoft.com/office/drawing/2014/main" id="{7494523D-197A-2F44-8F97-142B5FAE3E0E}"/>
              </a:ext>
            </a:extLst>
          </p:cNvPr>
          <p:cNvPicPr>
            <a:picLocks noChangeAspect="1"/>
          </p:cNvPicPr>
          <p:nvPr/>
        </p:nvPicPr>
        <p:blipFill>
          <a:blip r:embed="rId2"/>
          <a:stretch>
            <a:fillRect/>
          </a:stretch>
        </p:blipFill>
        <p:spPr>
          <a:xfrm>
            <a:off x="3558707" y="4666593"/>
            <a:ext cx="2026585" cy="1878723"/>
          </a:xfrm>
          <a:prstGeom prst="rect">
            <a:avLst/>
          </a:prstGeom>
        </p:spPr>
      </p:pic>
    </p:spTree>
    <p:extLst>
      <p:ext uri="{BB962C8B-B14F-4D97-AF65-F5344CB8AC3E}">
        <p14:creationId xmlns:p14="http://schemas.microsoft.com/office/powerpoint/2010/main" val="2645616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57DD-AC73-9544-BAAF-441F5FF37414}"/>
              </a:ext>
            </a:extLst>
          </p:cNvPr>
          <p:cNvSpPr>
            <a:spLocks noGrp="1"/>
          </p:cNvSpPr>
          <p:nvPr>
            <p:ph type="title"/>
          </p:nvPr>
        </p:nvSpPr>
        <p:spPr/>
        <p:txBody>
          <a:bodyPr/>
          <a:lstStyle/>
          <a:p>
            <a:r>
              <a:rPr lang="en-US" dirty="0"/>
              <a:t>Introduction to Terraform</a:t>
            </a:r>
          </a:p>
        </p:txBody>
      </p:sp>
      <p:sp>
        <p:nvSpPr>
          <p:cNvPr id="3" name="Text Placeholder 2">
            <a:extLst>
              <a:ext uri="{FF2B5EF4-FFF2-40B4-BE49-F238E27FC236}">
                <a16:creationId xmlns:a16="http://schemas.microsoft.com/office/drawing/2014/main" id="{CA7BE5E2-9364-0F49-AD9A-2C77A1352F24}"/>
              </a:ext>
            </a:extLst>
          </p:cNvPr>
          <p:cNvSpPr>
            <a:spLocks noGrp="1"/>
          </p:cNvSpPr>
          <p:nvPr>
            <p:ph type="body" idx="1"/>
          </p:nvPr>
        </p:nvSpPr>
        <p:spPr/>
        <p:txBody>
          <a:bodyPr/>
          <a:lstStyle/>
          <a:p>
            <a:r>
              <a:rPr lang="en-US" dirty="0"/>
              <a:t> So…think of terraform as a list of assets that you’ll need in order to run your application. Like- you need: </a:t>
            </a:r>
          </a:p>
          <a:p>
            <a:pPr lvl="1"/>
            <a:r>
              <a:rPr lang="en-US" dirty="0"/>
              <a:t> Somewhere to store your data</a:t>
            </a:r>
          </a:p>
          <a:p>
            <a:pPr lvl="1"/>
            <a:r>
              <a:rPr lang="en-US" dirty="0"/>
              <a:t> Somewhere to present your data</a:t>
            </a:r>
          </a:p>
          <a:p>
            <a:pPr lvl="1"/>
            <a:r>
              <a:rPr lang="en-US" dirty="0"/>
              <a:t> Middleware</a:t>
            </a:r>
          </a:p>
          <a:p>
            <a:pPr lvl="1"/>
            <a:r>
              <a:rPr lang="en-US" dirty="0"/>
              <a:t> Code repository√</a:t>
            </a:r>
          </a:p>
          <a:p>
            <a:pPr marL="603250" lvl="1" indent="0">
              <a:buNone/>
            </a:pPr>
            <a:endParaRPr lang="en-US" dirty="0"/>
          </a:p>
          <a:p>
            <a:pPr marL="603250" lvl="1" indent="0">
              <a:buNone/>
            </a:pPr>
            <a:r>
              <a:rPr lang="en-US" dirty="0"/>
              <a:t>There are AWS services that basically do ALL of these things SO- with Terraform we list them and can run them.</a:t>
            </a:r>
          </a:p>
          <a:p>
            <a:pPr marL="603250" lvl="1" indent="0">
              <a:buNone/>
            </a:pPr>
            <a:r>
              <a:rPr lang="en-US" dirty="0"/>
              <a:t>BUT WAIT….there’s more!!</a:t>
            </a:r>
          </a:p>
        </p:txBody>
      </p:sp>
      <p:pic>
        <p:nvPicPr>
          <p:cNvPr id="5" name="Picture 4">
            <a:extLst>
              <a:ext uri="{FF2B5EF4-FFF2-40B4-BE49-F238E27FC236}">
                <a16:creationId xmlns:a16="http://schemas.microsoft.com/office/drawing/2014/main" id="{2C9D9799-5E98-C54E-84C0-375FC8DB0899}"/>
              </a:ext>
            </a:extLst>
          </p:cNvPr>
          <p:cNvPicPr>
            <a:picLocks noChangeAspect="1"/>
          </p:cNvPicPr>
          <p:nvPr/>
        </p:nvPicPr>
        <p:blipFill>
          <a:blip r:embed="rId2"/>
          <a:stretch>
            <a:fillRect/>
          </a:stretch>
        </p:blipFill>
        <p:spPr>
          <a:xfrm>
            <a:off x="6492958" y="5118538"/>
            <a:ext cx="1209592" cy="1445610"/>
          </a:xfrm>
          <a:prstGeom prst="rect">
            <a:avLst/>
          </a:prstGeom>
        </p:spPr>
      </p:pic>
    </p:spTree>
    <p:extLst>
      <p:ext uri="{BB962C8B-B14F-4D97-AF65-F5344CB8AC3E}">
        <p14:creationId xmlns:p14="http://schemas.microsoft.com/office/powerpoint/2010/main" val="2275829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583C-9C81-C64B-A128-A650098E7D59}"/>
              </a:ext>
            </a:extLst>
          </p:cNvPr>
          <p:cNvSpPr>
            <a:spLocks noGrp="1"/>
          </p:cNvSpPr>
          <p:nvPr>
            <p:ph type="title"/>
          </p:nvPr>
        </p:nvSpPr>
        <p:spPr/>
        <p:txBody>
          <a:bodyPr/>
          <a:lstStyle/>
          <a:p>
            <a:r>
              <a:rPr lang="en-US" dirty="0"/>
              <a:t>Why Terraform?</a:t>
            </a:r>
          </a:p>
        </p:txBody>
      </p:sp>
      <p:sp>
        <p:nvSpPr>
          <p:cNvPr id="3" name="Text Placeholder 2">
            <a:extLst>
              <a:ext uri="{FF2B5EF4-FFF2-40B4-BE49-F238E27FC236}">
                <a16:creationId xmlns:a16="http://schemas.microsoft.com/office/drawing/2014/main" id="{A2B676E8-CD59-144B-ABA1-B707CBAC1C37}"/>
              </a:ext>
            </a:extLst>
          </p:cNvPr>
          <p:cNvSpPr>
            <a:spLocks noGrp="1"/>
          </p:cNvSpPr>
          <p:nvPr>
            <p:ph type="body" idx="1"/>
          </p:nvPr>
        </p:nvSpPr>
        <p:spPr/>
        <p:txBody>
          <a:bodyPr/>
          <a:lstStyle/>
          <a:p>
            <a:r>
              <a:rPr lang="en-US" dirty="0"/>
              <a:t> So there are several companies doing things similar to Terraform…including </a:t>
            </a:r>
            <a:r>
              <a:rPr lang="en-US" b="1" dirty="0"/>
              <a:t>serverless</a:t>
            </a:r>
            <a:r>
              <a:rPr lang="en-US" dirty="0"/>
              <a:t> and </a:t>
            </a:r>
            <a:r>
              <a:rPr lang="en-US" b="1" dirty="0" err="1"/>
              <a:t>cloudformation</a:t>
            </a:r>
            <a:r>
              <a:rPr lang="en-US" dirty="0"/>
              <a:t>…BUT- terraform has one big advantage:</a:t>
            </a:r>
          </a:p>
          <a:p>
            <a:pPr lvl="1"/>
            <a:r>
              <a:rPr lang="en-US" dirty="0"/>
              <a:t> It can work across platforms</a:t>
            </a:r>
          </a:p>
          <a:p>
            <a:pPr lvl="1"/>
            <a:r>
              <a:rPr lang="en-US" dirty="0"/>
              <a:t> So if a meteor takes out all of AWS you can move everything and move it to GCP without making a WHOLE lot of changes.</a:t>
            </a:r>
          </a:p>
          <a:p>
            <a:pPr lvl="1"/>
            <a:r>
              <a:rPr lang="en-US" dirty="0"/>
              <a:t>Also can work on </a:t>
            </a:r>
            <a:r>
              <a:rPr lang="en-US" dirty="0" err="1"/>
              <a:t>Linode</a:t>
            </a:r>
            <a:r>
              <a:rPr lang="en-US" dirty="0"/>
              <a:t>, </a:t>
            </a:r>
            <a:r>
              <a:rPr lang="en-US" dirty="0" err="1"/>
              <a:t>Openstack</a:t>
            </a:r>
            <a:r>
              <a:rPr lang="en-US" dirty="0"/>
              <a:t>, and Azure</a:t>
            </a:r>
          </a:p>
        </p:txBody>
      </p:sp>
      <p:pic>
        <p:nvPicPr>
          <p:cNvPr id="4" name="Picture 3">
            <a:extLst>
              <a:ext uri="{FF2B5EF4-FFF2-40B4-BE49-F238E27FC236}">
                <a16:creationId xmlns:a16="http://schemas.microsoft.com/office/drawing/2014/main" id="{646D29C4-D614-F24F-AF10-B5EF41F02443}"/>
              </a:ext>
            </a:extLst>
          </p:cNvPr>
          <p:cNvPicPr>
            <a:picLocks noChangeAspect="1"/>
          </p:cNvPicPr>
          <p:nvPr/>
        </p:nvPicPr>
        <p:blipFill>
          <a:blip r:embed="rId2"/>
          <a:stretch>
            <a:fillRect/>
          </a:stretch>
        </p:blipFill>
        <p:spPr>
          <a:xfrm>
            <a:off x="3489433" y="4909248"/>
            <a:ext cx="2502995" cy="1665629"/>
          </a:xfrm>
          <a:prstGeom prst="rect">
            <a:avLst/>
          </a:prstGeom>
        </p:spPr>
      </p:pic>
    </p:spTree>
    <p:extLst>
      <p:ext uri="{BB962C8B-B14F-4D97-AF65-F5344CB8AC3E}">
        <p14:creationId xmlns:p14="http://schemas.microsoft.com/office/powerpoint/2010/main" val="2383241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Our Customers Include</a:t>
            </a:r>
          </a:p>
        </p:txBody>
      </p:sp>
      <p:sp>
        <p:nvSpPr>
          <p:cNvPr id="71" name="Shape 7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pic>
        <p:nvPicPr>
          <p:cNvPr id="72" name="Shape 72" descr="apple.png"/>
          <p:cNvPicPr preferRelativeResize="0"/>
          <p:nvPr/>
        </p:nvPicPr>
        <p:blipFill rotWithShape="1">
          <a:blip r:embed="rId3">
            <a:alphaModFix/>
          </a:blip>
          <a:srcRect/>
          <a:stretch/>
        </p:blipFill>
        <p:spPr>
          <a:xfrm>
            <a:off x="585674" y="1723374"/>
            <a:ext cx="658025" cy="763381"/>
          </a:xfrm>
          <a:prstGeom prst="rect">
            <a:avLst/>
          </a:prstGeom>
          <a:noFill/>
          <a:ln>
            <a:noFill/>
          </a:ln>
        </p:spPr>
      </p:pic>
      <p:pic>
        <p:nvPicPr>
          <p:cNvPr id="73" name="Shape 73" descr="ebay.png"/>
          <p:cNvPicPr preferRelativeResize="0"/>
          <p:nvPr/>
        </p:nvPicPr>
        <p:blipFill rotWithShape="1">
          <a:blip r:embed="rId4">
            <a:alphaModFix/>
          </a:blip>
          <a:srcRect/>
          <a:stretch/>
        </p:blipFill>
        <p:spPr>
          <a:xfrm>
            <a:off x="6769260" y="5444232"/>
            <a:ext cx="1875867" cy="693598"/>
          </a:xfrm>
          <a:prstGeom prst="rect">
            <a:avLst/>
          </a:prstGeom>
          <a:noFill/>
          <a:ln>
            <a:noFill/>
          </a:ln>
        </p:spPr>
      </p:pic>
      <p:pic>
        <p:nvPicPr>
          <p:cNvPr id="74" name="Shape 74" descr="salesforce.png"/>
          <p:cNvPicPr preferRelativeResize="0"/>
          <p:nvPr/>
        </p:nvPicPr>
        <p:blipFill rotWithShape="1">
          <a:blip r:embed="rId5">
            <a:alphaModFix/>
          </a:blip>
          <a:srcRect/>
          <a:stretch/>
        </p:blipFill>
        <p:spPr>
          <a:xfrm>
            <a:off x="4311742" y="2988047"/>
            <a:ext cx="1463039" cy="935736"/>
          </a:xfrm>
          <a:prstGeom prst="rect">
            <a:avLst/>
          </a:prstGeom>
          <a:noFill/>
          <a:ln>
            <a:noFill/>
          </a:ln>
        </p:spPr>
      </p:pic>
      <p:pic>
        <p:nvPicPr>
          <p:cNvPr id="75" name="Shape 75" descr="starbucks.png"/>
          <p:cNvPicPr preferRelativeResize="0"/>
          <p:nvPr/>
        </p:nvPicPr>
        <p:blipFill rotWithShape="1">
          <a:blip r:embed="rId6">
            <a:alphaModFix/>
          </a:blip>
          <a:srcRect/>
          <a:stretch/>
        </p:blipFill>
        <p:spPr>
          <a:xfrm>
            <a:off x="4975407" y="1663609"/>
            <a:ext cx="914400" cy="932688"/>
          </a:xfrm>
          <a:prstGeom prst="rect">
            <a:avLst/>
          </a:prstGeom>
          <a:noFill/>
          <a:ln>
            <a:noFill/>
          </a:ln>
        </p:spPr>
      </p:pic>
      <p:pic>
        <p:nvPicPr>
          <p:cNvPr id="76" name="Shape 76" descr="head_logo.png"/>
          <p:cNvPicPr preferRelativeResize="0"/>
          <p:nvPr/>
        </p:nvPicPr>
        <p:blipFill rotWithShape="1">
          <a:blip r:embed="rId7">
            <a:alphaModFix/>
          </a:blip>
          <a:srcRect/>
          <a:stretch/>
        </p:blipFill>
        <p:spPr>
          <a:xfrm>
            <a:off x="4691528" y="5625019"/>
            <a:ext cx="1832237" cy="572574"/>
          </a:xfrm>
          <a:prstGeom prst="rect">
            <a:avLst/>
          </a:prstGeom>
          <a:noFill/>
          <a:ln>
            <a:noFill/>
          </a:ln>
        </p:spPr>
      </p:pic>
      <p:pic>
        <p:nvPicPr>
          <p:cNvPr id="77" name="Shape 77" descr="autodesk_logo_screen_color_black_medium.jpg"/>
          <p:cNvPicPr preferRelativeResize="0"/>
          <p:nvPr/>
        </p:nvPicPr>
        <p:blipFill rotWithShape="1">
          <a:blip r:embed="rId8">
            <a:alphaModFix/>
          </a:blip>
          <a:srcRect t="32667" b="32667"/>
          <a:stretch/>
        </p:blipFill>
        <p:spPr>
          <a:xfrm>
            <a:off x="1993656" y="3128400"/>
            <a:ext cx="1854846" cy="643012"/>
          </a:xfrm>
          <a:prstGeom prst="rect">
            <a:avLst/>
          </a:prstGeom>
          <a:noFill/>
          <a:ln>
            <a:noFill/>
          </a:ln>
        </p:spPr>
      </p:pic>
      <p:pic>
        <p:nvPicPr>
          <p:cNvPr id="78" name="Shape 78" descr="LibertyMutual.png"/>
          <p:cNvPicPr preferRelativeResize="0"/>
          <p:nvPr/>
        </p:nvPicPr>
        <p:blipFill rotWithShape="1">
          <a:blip r:embed="rId9">
            <a:alphaModFix/>
          </a:blip>
          <a:srcRect/>
          <a:stretch/>
        </p:blipFill>
        <p:spPr>
          <a:xfrm>
            <a:off x="6162316" y="4292646"/>
            <a:ext cx="2398239" cy="647700"/>
          </a:xfrm>
          <a:prstGeom prst="rect">
            <a:avLst/>
          </a:prstGeom>
          <a:noFill/>
          <a:ln>
            <a:noFill/>
          </a:ln>
        </p:spPr>
      </p:pic>
      <p:pic>
        <p:nvPicPr>
          <p:cNvPr id="79" name="Shape 79" descr="Time Warner.png"/>
          <p:cNvPicPr preferRelativeResize="0"/>
          <p:nvPr/>
        </p:nvPicPr>
        <p:blipFill rotWithShape="1">
          <a:blip r:embed="rId10">
            <a:alphaModFix/>
          </a:blip>
          <a:srcRect/>
          <a:stretch/>
        </p:blipFill>
        <p:spPr>
          <a:xfrm>
            <a:off x="1843249" y="1842885"/>
            <a:ext cx="2356501" cy="603249"/>
          </a:xfrm>
          <a:prstGeom prst="rect">
            <a:avLst/>
          </a:prstGeom>
          <a:noFill/>
          <a:ln>
            <a:noFill/>
          </a:ln>
        </p:spPr>
      </p:pic>
      <p:pic>
        <p:nvPicPr>
          <p:cNvPr id="80" name="Shape 80" descr="Intuit.png"/>
          <p:cNvPicPr preferRelativeResize="0"/>
          <p:nvPr/>
        </p:nvPicPr>
        <p:blipFill rotWithShape="1">
          <a:blip r:embed="rId11">
            <a:alphaModFix/>
          </a:blip>
          <a:srcRect l="11371" t="11157" r="10650" b="18595"/>
          <a:stretch/>
        </p:blipFill>
        <p:spPr>
          <a:xfrm>
            <a:off x="6644868" y="1842885"/>
            <a:ext cx="1405968" cy="553274"/>
          </a:xfrm>
          <a:prstGeom prst="rect">
            <a:avLst/>
          </a:prstGeom>
          <a:noFill/>
          <a:ln>
            <a:noFill/>
          </a:ln>
        </p:spPr>
      </p:pic>
      <p:pic>
        <p:nvPicPr>
          <p:cNvPr id="81" name="Shape 81" descr="VMware.png"/>
          <p:cNvPicPr preferRelativeResize="0"/>
          <p:nvPr/>
        </p:nvPicPr>
        <p:blipFill rotWithShape="1">
          <a:blip r:embed="rId12">
            <a:alphaModFix/>
          </a:blip>
          <a:srcRect/>
          <a:stretch/>
        </p:blipFill>
        <p:spPr>
          <a:xfrm>
            <a:off x="1607657" y="4442010"/>
            <a:ext cx="2121317" cy="482599"/>
          </a:xfrm>
          <a:prstGeom prst="rect">
            <a:avLst/>
          </a:prstGeom>
          <a:noFill/>
          <a:ln>
            <a:noFill/>
          </a:ln>
        </p:spPr>
      </p:pic>
      <p:pic>
        <p:nvPicPr>
          <p:cNvPr id="82" name="Shape 82" descr="yahoo_word.png"/>
          <p:cNvPicPr preferRelativeResize="0"/>
          <p:nvPr/>
        </p:nvPicPr>
        <p:blipFill rotWithShape="1">
          <a:blip r:embed="rId13">
            <a:alphaModFix/>
          </a:blip>
          <a:srcRect/>
          <a:stretch/>
        </p:blipFill>
        <p:spPr>
          <a:xfrm>
            <a:off x="4075942" y="4367305"/>
            <a:ext cx="1648967" cy="658368"/>
          </a:xfrm>
          <a:prstGeom prst="rect">
            <a:avLst/>
          </a:prstGeom>
          <a:noFill/>
          <a:ln>
            <a:noFill/>
          </a:ln>
        </p:spPr>
      </p:pic>
      <p:pic>
        <p:nvPicPr>
          <p:cNvPr id="83" name="Shape 83" descr="oracle.png"/>
          <p:cNvPicPr preferRelativeResize="0"/>
          <p:nvPr/>
        </p:nvPicPr>
        <p:blipFill rotWithShape="1">
          <a:blip r:embed="rId14">
            <a:alphaModFix/>
          </a:blip>
          <a:srcRect/>
          <a:stretch/>
        </p:blipFill>
        <p:spPr>
          <a:xfrm>
            <a:off x="6301226" y="3023811"/>
            <a:ext cx="2224373" cy="815256"/>
          </a:xfrm>
          <a:prstGeom prst="rect">
            <a:avLst/>
          </a:prstGeom>
          <a:noFill/>
          <a:ln>
            <a:noFill/>
          </a:ln>
        </p:spPr>
      </p:pic>
      <p:pic>
        <p:nvPicPr>
          <p:cNvPr id="84" name="Shape 84" descr="AOL.png"/>
          <p:cNvPicPr preferRelativeResize="0"/>
          <p:nvPr/>
        </p:nvPicPr>
        <p:blipFill rotWithShape="1">
          <a:blip r:embed="rId15">
            <a:alphaModFix/>
          </a:blip>
          <a:srcRect/>
          <a:stretch/>
        </p:blipFill>
        <p:spPr>
          <a:xfrm>
            <a:off x="2570697" y="5565255"/>
            <a:ext cx="1653852" cy="554916"/>
          </a:xfrm>
          <a:prstGeom prst="rect">
            <a:avLst/>
          </a:prstGeom>
          <a:noFill/>
          <a:ln>
            <a:noFill/>
          </a:ln>
        </p:spPr>
      </p:pic>
      <p:pic>
        <p:nvPicPr>
          <p:cNvPr id="85" name="Shape 85" descr="logo_usbank_siteheader.png"/>
          <p:cNvPicPr preferRelativeResize="0"/>
          <p:nvPr/>
        </p:nvPicPr>
        <p:blipFill rotWithShape="1">
          <a:blip r:embed="rId16">
            <a:alphaModFix/>
          </a:blip>
          <a:srcRect/>
          <a:stretch/>
        </p:blipFill>
        <p:spPr>
          <a:xfrm>
            <a:off x="283480" y="5503996"/>
            <a:ext cx="2058065" cy="756023"/>
          </a:xfrm>
          <a:prstGeom prst="rect">
            <a:avLst/>
          </a:prstGeom>
          <a:noFill/>
          <a:ln>
            <a:noFill/>
          </a:ln>
        </p:spPr>
      </p:pic>
      <p:pic>
        <p:nvPicPr>
          <p:cNvPr id="86" name="Shape 86" descr="1625_3344_ADP_Red.gif"/>
          <p:cNvPicPr preferRelativeResize="0"/>
          <p:nvPr/>
        </p:nvPicPr>
        <p:blipFill rotWithShape="1">
          <a:blip r:embed="rId17">
            <a:alphaModFix/>
          </a:blip>
          <a:srcRect/>
          <a:stretch/>
        </p:blipFill>
        <p:spPr>
          <a:xfrm>
            <a:off x="229748" y="2994493"/>
            <a:ext cx="1399134" cy="872188"/>
          </a:xfrm>
          <a:prstGeom prst="rect">
            <a:avLst/>
          </a:prstGeom>
          <a:noFill/>
          <a:ln>
            <a:noFill/>
          </a:ln>
        </p:spPr>
      </p:pic>
      <p:pic>
        <p:nvPicPr>
          <p:cNvPr id="87" name="Shape 87" descr="Dell.png"/>
          <p:cNvPicPr preferRelativeResize="0"/>
          <p:nvPr/>
        </p:nvPicPr>
        <p:blipFill rotWithShape="1">
          <a:blip r:embed="rId18">
            <a:alphaModFix/>
          </a:blip>
          <a:srcRect/>
          <a:stretch/>
        </p:blipFill>
        <p:spPr>
          <a:xfrm>
            <a:off x="377978" y="4252303"/>
            <a:ext cx="893503" cy="89350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F1FF-C7FA-A741-B33D-E17F74A9E9B6}"/>
              </a:ext>
            </a:extLst>
          </p:cNvPr>
          <p:cNvSpPr>
            <a:spLocks noGrp="1"/>
          </p:cNvSpPr>
          <p:nvPr>
            <p:ph type="title"/>
          </p:nvPr>
        </p:nvSpPr>
        <p:spPr/>
        <p:txBody>
          <a:bodyPr/>
          <a:lstStyle/>
          <a:p>
            <a:r>
              <a:rPr lang="en-US" dirty="0"/>
              <a:t>So what does Terraform actually DO?</a:t>
            </a:r>
          </a:p>
        </p:txBody>
      </p:sp>
      <p:sp>
        <p:nvSpPr>
          <p:cNvPr id="3" name="Text Placeholder 2">
            <a:extLst>
              <a:ext uri="{FF2B5EF4-FFF2-40B4-BE49-F238E27FC236}">
                <a16:creationId xmlns:a16="http://schemas.microsoft.com/office/drawing/2014/main" id="{B05283F4-0A41-574C-AC69-776FEF6D2702}"/>
              </a:ext>
            </a:extLst>
          </p:cNvPr>
          <p:cNvSpPr>
            <a:spLocks noGrp="1"/>
          </p:cNvSpPr>
          <p:nvPr>
            <p:ph type="body" idx="1"/>
          </p:nvPr>
        </p:nvSpPr>
        <p:spPr/>
        <p:txBody>
          <a:bodyPr/>
          <a:lstStyle/>
          <a:p>
            <a:r>
              <a:rPr lang="en-US" dirty="0"/>
              <a:t> So essentially you are able to manage most cloud platforms from your command line pretty easily (we’ll be setting all of that up in the first lab shortly). </a:t>
            </a:r>
          </a:p>
          <a:p>
            <a:r>
              <a:rPr lang="en-US" dirty="0"/>
              <a:t>You might use your CLI to say “create an EC2 server, an S3 bucket, a DynamoDB table, and a Lambda in the US-West-2 region”. You enter those commands and then move on.</a:t>
            </a:r>
          </a:p>
          <a:p>
            <a:r>
              <a:rPr lang="en-US" dirty="0"/>
              <a:t>Think of Terraform as the place you save those commands. </a:t>
            </a:r>
          </a:p>
        </p:txBody>
      </p:sp>
      <p:pic>
        <p:nvPicPr>
          <p:cNvPr id="4" name="Picture 3">
            <a:extLst>
              <a:ext uri="{FF2B5EF4-FFF2-40B4-BE49-F238E27FC236}">
                <a16:creationId xmlns:a16="http://schemas.microsoft.com/office/drawing/2014/main" id="{FAB7E5FC-6467-D749-8D87-99F2F5BBFAEC}"/>
              </a:ext>
            </a:extLst>
          </p:cNvPr>
          <p:cNvPicPr>
            <a:picLocks noChangeAspect="1"/>
          </p:cNvPicPr>
          <p:nvPr/>
        </p:nvPicPr>
        <p:blipFill>
          <a:blip r:embed="rId2"/>
          <a:stretch>
            <a:fillRect/>
          </a:stretch>
        </p:blipFill>
        <p:spPr>
          <a:xfrm>
            <a:off x="3950715" y="4924097"/>
            <a:ext cx="1646691" cy="1781503"/>
          </a:xfrm>
          <a:prstGeom prst="rect">
            <a:avLst/>
          </a:prstGeom>
        </p:spPr>
      </p:pic>
    </p:spTree>
    <p:extLst>
      <p:ext uri="{BB962C8B-B14F-4D97-AF65-F5344CB8AC3E}">
        <p14:creationId xmlns:p14="http://schemas.microsoft.com/office/powerpoint/2010/main" val="456201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ABB29-9DCF-3C4B-AE83-3BB23693E4DB}"/>
              </a:ext>
            </a:extLst>
          </p:cNvPr>
          <p:cNvSpPr>
            <a:spLocks noGrp="1"/>
          </p:cNvSpPr>
          <p:nvPr>
            <p:ph type="title"/>
          </p:nvPr>
        </p:nvSpPr>
        <p:spPr/>
        <p:txBody>
          <a:bodyPr/>
          <a:lstStyle/>
          <a:p>
            <a:r>
              <a:rPr lang="en-US" dirty="0"/>
              <a:t>Terraform: More information</a:t>
            </a:r>
          </a:p>
        </p:txBody>
      </p:sp>
      <p:sp>
        <p:nvSpPr>
          <p:cNvPr id="3" name="Text Placeholder 2">
            <a:extLst>
              <a:ext uri="{FF2B5EF4-FFF2-40B4-BE49-F238E27FC236}">
                <a16:creationId xmlns:a16="http://schemas.microsoft.com/office/drawing/2014/main" id="{1A16FD2E-E914-764C-9E8D-05C90C7DA79F}"/>
              </a:ext>
            </a:extLst>
          </p:cNvPr>
          <p:cNvSpPr>
            <a:spLocks noGrp="1"/>
          </p:cNvSpPr>
          <p:nvPr>
            <p:ph type="body" idx="1"/>
          </p:nvPr>
        </p:nvSpPr>
        <p:spPr/>
        <p:txBody>
          <a:bodyPr/>
          <a:lstStyle/>
          <a:p>
            <a:r>
              <a:rPr lang="en-US" dirty="0"/>
              <a:t> So the other advantages of Terraform is that it not only </a:t>
            </a:r>
            <a:r>
              <a:rPr lang="en-US" b="1" dirty="0"/>
              <a:t>builds</a:t>
            </a:r>
            <a:r>
              <a:rPr lang="en-US" dirty="0"/>
              <a:t> your infrastructure but also changes and versions it appropriately. </a:t>
            </a:r>
          </a:p>
          <a:p>
            <a:r>
              <a:rPr lang="en-US" dirty="0"/>
              <a:t>This gives you a lot of the same advantages you get from a coding repository- like rollbacks and diffs to let you see everything that’s being changed.</a:t>
            </a:r>
          </a:p>
          <a:p>
            <a:r>
              <a:rPr lang="en-US" dirty="0"/>
              <a:t> Think of things like </a:t>
            </a:r>
            <a:r>
              <a:rPr lang="en-US" b="1" dirty="0"/>
              <a:t>puppet, chef, </a:t>
            </a:r>
            <a:r>
              <a:rPr lang="en-US" dirty="0"/>
              <a:t>and </a:t>
            </a:r>
            <a:r>
              <a:rPr lang="en-US" b="1" dirty="0"/>
              <a:t>ansible</a:t>
            </a:r>
            <a:r>
              <a:rPr lang="en-US" dirty="0"/>
              <a:t> for provisioning servers.</a:t>
            </a:r>
          </a:p>
        </p:txBody>
      </p:sp>
      <p:pic>
        <p:nvPicPr>
          <p:cNvPr id="4" name="Picture 3">
            <a:extLst>
              <a:ext uri="{FF2B5EF4-FFF2-40B4-BE49-F238E27FC236}">
                <a16:creationId xmlns:a16="http://schemas.microsoft.com/office/drawing/2014/main" id="{0EA07EE7-0C16-2D45-9CDE-6CE78FCE9FE9}"/>
              </a:ext>
            </a:extLst>
          </p:cNvPr>
          <p:cNvPicPr>
            <a:picLocks noChangeAspect="1"/>
          </p:cNvPicPr>
          <p:nvPr/>
        </p:nvPicPr>
        <p:blipFill>
          <a:blip r:embed="rId2"/>
          <a:stretch>
            <a:fillRect/>
          </a:stretch>
        </p:blipFill>
        <p:spPr>
          <a:xfrm>
            <a:off x="4443249" y="4750676"/>
            <a:ext cx="1757198" cy="1757198"/>
          </a:xfrm>
          <a:prstGeom prst="rect">
            <a:avLst/>
          </a:prstGeom>
        </p:spPr>
      </p:pic>
    </p:spTree>
    <p:extLst>
      <p:ext uri="{BB962C8B-B14F-4D97-AF65-F5344CB8AC3E}">
        <p14:creationId xmlns:p14="http://schemas.microsoft.com/office/powerpoint/2010/main" val="3345114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3C2A-786B-BB4C-B424-D9A4822EEB59}"/>
              </a:ext>
            </a:extLst>
          </p:cNvPr>
          <p:cNvSpPr>
            <a:spLocks noGrp="1"/>
          </p:cNvSpPr>
          <p:nvPr>
            <p:ph type="title"/>
          </p:nvPr>
        </p:nvSpPr>
        <p:spPr/>
        <p:txBody>
          <a:bodyPr/>
          <a:lstStyle/>
          <a:p>
            <a:r>
              <a:rPr lang="en-US" dirty="0"/>
              <a:t>Terraform (continued)</a:t>
            </a:r>
          </a:p>
        </p:txBody>
      </p:sp>
      <p:sp>
        <p:nvSpPr>
          <p:cNvPr id="3" name="Text Placeholder 2">
            <a:extLst>
              <a:ext uri="{FF2B5EF4-FFF2-40B4-BE49-F238E27FC236}">
                <a16:creationId xmlns:a16="http://schemas.microsoft.com/office/drawing/2014/main" id="{73A97ED6-BDCA-2A43-AB6F-72CBFE34B866}"/>
              </a:ext>
            </a:extLst>
          </p:cNvPr>
          <p:cNvSpPr>
            <a:spLocks noGrp="1"/>
          </p:cNvSpPr>
          <p:nvPr>
            <p:ph type="body" idx="1"/>
          </p:nvPr>
        </p:nvSpPr>
        <p:spPr/>
        <p:txBody>
          <a:bodyPr/>
          <a:lstStyle/>
          <a:p>
            <a:r>
              <a:rPr lang="en-US" dirty="0"/>
              <a:t> Every Terraform process is broken down into </a:t>
            </a:r>
            <a:r>
              <a:rPr lang="en-US" b="1" dirty="0"/>
              <a:t>three separate and distinct parts</a:t>
            </a:r>
            <a:r>
              <a:rPr lang="en-US" dirty="0"/>
              <a:t>:</a:t>
            </a:r>
          </a:p>
        </p:txBody>
      </p:sp>
    </p:spTree>
    <p:extLst>
      <p:ext uri="{BB962C8B-B14F-4D97-AF65-F5344CB8AC3E}">
        <p14:creationId xmlns:p14="http://schemas.microsoft.com/office/powerpoint/2010/main" val="4283484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AC5D-E4D7-3B4F-82A0-CEA74090F0E5}"/>
              </a:ext>
            </a:extLst>
          </p:cNvPr>
          <p:cNvSpPr>
            <a:spLocks noGrp="1"/>
          </p:cNvSpPr>
          <p:nvPr>
            <p:ph type="title"/>
          </p:nvPr>
        </p:nvSpPr>
        <p:spPr/>
        <p:txBody>
          <a:bodyPr/>
          <a:lstStyle/>
          <a:p>
            <a:r>
              <a:rPr lang="en-US" dirty="0"/>
              <a:t>Users and Permissions</a:t>
            </a:r>
          </a:p>
        </p:txBody>
      </p:sp>
      <p:sp>
        <p:nvSpPr>
          <p:cNvPr id="3" name="Text Placeholder 2">
            <a:extLst>
              <a:ext uri="{FF2B5EF4-FFF2-40B4-BE49-F238E27FC236}">
                <a16:creationId xmlns:a16="http://schemas.microsoft.com/office/drawing/2014/main" id="{99D4A830-9EB0-A24C-9101-C16230C9A76B}"/>
              </a:ext>
            </a:extLst>
          </p:cNvPr>
          <p:cNvSpPr>
            <a:spLocks noGrp="1"/>
          </p:cNvSpPr>
          <p:nvPr>
            <p:ph type="body" idx="1"/>
          </p:nvPr>
        </p:nvSpPr>
        <p:spPr/>
        <p:txBody>
          <a:bodyPr/>
          <a:lstStyle/>
          <a:p>
            <a:r>
              <a:rPr lang="en-US" dirty="0"/>
              <a:t> In this first lab we’re going to be setting up users and permissions…which will play a large part in your job as dev ops over any AWS environment.</a:t>
            </a:r>
          </a:p>
          <a:p>
            <a:r>
              <a:rPr lang="en-US" dirty="0"/>
              <a:t> The first thing to understand about users is a similar rule to provisioning any sort of node; </a:t>
            </a:r>
            <a:r>
              <a:rPr lang="en-US" b="1" dirty="0"/>
              <a:t>avoid giving root access to people if possible</a:t>
            </a:r>
            <a:r>
              <a:rPr lang="en-US" dirty="0"/>
              <a:t>.</a:t>
            </a:r>
          </a:p>
          <a:p>
            <a:r>
              <a:rPr lang="en-US" dirty="0"/>
              <a:t> Just like with nodes you provision or production/dev/staging nodes you have in existence: create users with permissions to do what they need to and then stop.</a:t>
            </a:r>
          </a:p>
        </p:txBody>
      </p:sp>
      <p:pic>
        <p:nvPicPr>
          <p:cNvPr id="5" name="Picture 4">
            <a:extLst>
              <a:ext uri="{FF2B5EF4-FFF2-40B4-BE49-F238E27FC236}">
                <a16:creationId xmlns:a16="http://schemas.microsoft.com/office/drawing/2014/main" id="{4CA03B09-E124-324A-BAA6-59BA8740603F}"/>
              </a:ext>
            </a:extLst>
          </p:cNvPr>
          <p:cNvPicPr>
            <a:picLocks noChangeAspect="1"/>
          </p:cNvPicPr>
          <p:nvPr/>
        </p:nvPicPr>
        <p:blipFill>
          <a:blip r:embed="rId2"/>
          <a:stretch>
            <a:fillRect/>
          </a:stretch>
        </p:blipFill>
        <p:spPr>
          <a:xfrm>
            <a:off x="4063666" y="5618655"/>
            <a:ext cx="1016668" cy="1086945"/>
          </a:xfrm>
          <a:prstGeom prst="rect">
            <a:avLst/>
          </a:prstGeom>
        </p:spPr>
      </p:pic>
    </p:spTree>
    <p:extLst>
      <p:ext uri="{BB962C8B-B14F-4D97-AF65-F5344CB8AC3E}">
        <p14:creationId xmlns:p14="http://schemas.microsoft.com/office/powerpoint/2010/main" val="3012876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a:t>About the Instructor</a:t>
            </a:r>
          </a:p>
        </p:txBody>
      </p:sp>
      <p:sp>
        <p:nvSpPr>
          <p:cNvPr id="94" name="Shape 94"/>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a:spcBef>
                <a:spcPts val="0"/>
              </a:spcBef>
            </a:pPr>
            <a:r>
              <a:rPr lang="en-US" dirty="0"/>
              <a:t>Background: Six years military (two tours in Iraq) defusing mines followed by four years at </a:t>
            </a:r>
            <a:r>
              <a:rPr lang="en-US" dirty="0" err="1"/>
              <a:t>Amazon.com</a:t>
            </a:r>
            <a:r>
              <a:rPr lang="en-US" dirty="0"/>
              <a:t> in operations. </a:t>
            </a:r>
          </a:p>
          <a:p>
            <a:pPr marL="457200" lvl="0" indent="-228600">
              <a:spcBef>
                <a:spcPts val="0"/>
              </a:spcBef>
            </a:pPr>
            <a:r>
              <a:rPr lang="en-US" dirty="0"/>
              <a:t>Transitioned to the gaming world in 2009 as a coder.</a:t>
            </a:r>
          </a:p>
          <a:p>
            <a:pPr marL="457200" lvl="0" indent="-228600">
              <a:spcBef>
                <a:spcPts val="0"/>
              </a:spcBef>
            </a:pPr>
            <a:r>
              <a:rPr lang="en-US" dirty="0"/>
              <a:t>Been coding for ~ 10 years:</a:t>
            </a:r>
          </a:p>
          <a:p>
            <a:pPr marL="857250" lvl="1" indent="-228600">
              <a:spcBef>
                <a:spcPts val="0"/>
              </a:spcBef>
            </a:pPr>
            <a:r>
              <a:rPr lang="en-US" dirty="0"/>
              <a:t>LAMP stack initially</a:t>
            </a:r>
          </a:p>
          <a:p>
            <a:pPr marL="857250" lvl="1" indent="-228600">
              <a:spcBef>
                <a:spcPts val="0"/>
              </a:spcBef>
            </a:pPr>
            <a:r>
              <a:rPr lang="en-US" dirty="0"/>
              <a:t>Transitioned to Python, MongoDB, ELK and GOLANG</a:t>
            </a:r>
          </a:p>
          <a:p>
            <a:pPr marL="457200" indent="-228600">
              <a:spcBef>
                <a:spcPts val="0"/>
              </a:spcBef>
            </a:pPr>
            <a:r>
              <a:rPr lang="en-US" dirty="0"/>
              <a:t>Working in coding naturally led to a move to DEVOPS- in startups- which is where I am now</a:t>
            </a:r>
          </a:p>
          <a:p>
            <a:pPr marL="457200" lvl="0" indent="-228600">
              <a:spcBef>
                <a:spcPts val="0"/>
              </a:spcBef>
            </a:pPr>
            <a:endParaRPr lang="en-US" dirty="0"/>
          </a:p>
          <a:p>
            <a:pPr marL="457200" lvl="0" indent="-228600">
              <a:spcBef>
                <a:spcPts val="0"/>
              </a:spcBef>
            </a:pPr>
            <a:r>
              <a:rPr lang="en-US" dirty="0"/>
              <a:t>Introductions! </a:t>
            </a:r>
          </a:p>
          <a:p>
            <a:pPr marL="457200" lvl="0" indent="-228600">
              <a:spcBef>
                <a:spcPts val="0"/>
              </a:spcBef>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a:t>
            </a:r>
            <a:r>
              <a:rPr lang="en-US" sz="3800" b="0" i="0" u="none" strike="noStrike" cap="none">
                <a:solidFill>
                  <a:schemeClr val="lt1"/>
                </a:solidFill>
                <a:latin typeface="Arial"/>
                <a:ea typeface="Arial"/>
                <a:cs typeface="Arial"/>
                <a:sym typeface="Arial"/>
              </a:rPr>
              <a:t>the AWS-Architecting </a:t>
            </a:r>
            <a:r>
              <a:rPr lang="en-US" sz="3800" b="0" i="0" u="none" strike="noStrike" cap="none" dirty="0">
                <a:solidFill>
                  <a:schemeClr val="lt1"/>
                </a:solidFill>
                <a:latin typeface="Arial"/>
                <a:ea typeface="Arial"/>
                <a:cs typeface="Arial"/>
                <a:sym typeface="Arial"/>
              </a:rPr>
              <a:t>Course</a:t>
            </a: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dirty="0">
                <a:solidFill>
                  <a:srgbClr val="000000"/>
                </a:solidFill>
              </a:rPr>
              <a:t>In this course we’ll be covering an introduction to AWS architecting. </a:t>
            </a:r>
          </a:p>
          <a:p>
            <a:pPr marL="457200" indent="-457200">
              <a:spcBef>
                <a:spcPts val="0"/>
              </a:spcBef>
              <a:buSzPct val="100000"/>
            </a:pPr>
            <a:r>
              <a:rPr lang="en-US" dirty="0">
                <a:solidFill>
                  <a:srgbClr val="000000"/>
                </a:solidFill>
              </a:rPr>
              <a:t>Now- AWS offers </a:t>
            </a:r>
            <a:r>
              <a:rPr lang="en-US" b="1" dirty="0">
                <a:solidFill>
                  <a:srgbClr val="000000"/>
                </a:solidFill>
              </a:rPr>
              <a:t>upwards of 90 services</a:t>
            </a:r>
            <a:r>
              <a:rPr lang="en-US" dirty="0">
                <a:solidFill>
                  <a:srgbClr val="000000"/>
                </a:solidFill>
              </a:rPr>
              <a:t> to customers…so we will obviously not be going into deep dives on all of them (that’s all we would talk about and we want to be able to do some practical work!)</a:t>
            </a:r>
          </a:p>
          <a:p>
            <a:pPr marL="457200" indent="-457200">
              <a:spcBef>
                <a:spcPts val="0"/>
              </a:spcBef>
              <a:buSzPct val="100000"/>
            </a:pPr>
            <a:r>
              <a:rPr lang="en-US" dirty="0">
                <a:solidFill>
                  <a:srgbClr val="000000"/>
                </a:solidFill>
              </a:rPr>
              <a:t>Our focus will be primarily on the commonly used parts of AWS to put up a robust, inexpensive, flexible architecture.</a:t>
            </a: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the AWS Architect Course</a:t>
            </a: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b="1" dirty="0">
                <a:solidFill>
                  <a:srgbClr val="008000"/>
                </a:solidFill>
              </a:rPr>
              <a:t>The course will move between lectures and labs with the over-arching theme to create a single application. </a:t>
            </a:r>
          </a:p>
          <a:p>
            <a:pPr marL="457200" indent="-457200">
              <a:spcBef>
                <a:spcPts val="0"/>
              </a:spcBef>
              <a:buSzPct val="100000"/>
            </a:pPr>
            <a:r>
              <a:rPr lang="en-US" b="1" dirty="0">
                <a:solidFill>
                  <a:srgbClr val="008000"/>
                </a:solidFill>
              </a:rPr>
              <a:t>As I am a movie fan this will have to do with bad films.</a:t>
            </a:r>
          </a:p>
          <a:p>
            <a:pPr marL="457200" indent="-457200">
              <a:spcBef>
                <a:spcPts val="0"/>
              </a:spcBef>
              <a:buSzPct val="100000"/>
            </a:pPr>
            <a:endParaRPr lang="en-US" dirty="0">
              <a:solidFill>
                <a:srgbClr val="008000"/>
              </a:solidFill>
            </a:endParaRPr>
          </a:p>
          <a:p>
            <a:pPr marL="457200" indent="-457200">
              <a:spcBef>
                <a:spcPts val="0"/>
              </a:spcBef>
              <a:buSzPct val="100000"/>
            </a:pPr>
            <a:endParaRPr lang="en-US" dirty="0">
              <a:solidFill>
                <a:schemeClr val="tx1"/>
              </a:solidFill>
            </a:endParaRP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extLst>
      <p:ext uri="{BB962C8B-B14F-4D97-AF65-F5344CB8AC3E}">
        <p14:creationId xmlns:p14="http://schemas.microsoft.com/office/powerpoint/2010/main" val="3735744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Class Schedule</a:t>
            </a:r>
          </a:p>
        </p:txBody>
      </p:sp>
      <p:sp>
        <p:nvSpPr>
          <p:cNvPr id="108" name="Shape 108"/>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rtl="0">
              <a:spcBef>
                <a:spcPts val="0"/>
              </a:spcBef>
            </a:pPr>
            <a:r>
              <a:rPr lang="en-US" dirty="0"/>
              <a:t>Class schedule: </a:t>
            </a:r>
          </a:p>
          <a:p>
            <a:pPr marL="857250" lvl="1" indent="-228600">
              <a:spcBef>
                <a:spcPts val="0"/>
              </a:spcBef>
            </a:pPr>
            <a:r>
              <a:rPr lang="en-US" dirty="0"/>
              <a:t>Pretty simple: Around 2.5 hours then 20 minute break broken into three parts:</a:t>
            </a:r>
          </a:p>
          <a:p>
            <a:pPr marL="1257300" lvl="2" indent="-228600">
              <a:spcBef>
                <a:spcPts val="0"/>
              </a:spcBef>
            </a:pPr>
            <a:r>
              <a:rPr lang="en-US" dirty="0"/>
              <a:t>Meet n’ greet: 9 – 9:30am</a:t>
            </a:r>
          </a:p>
          <a:p>
            <a:pPr marL="1257300" lvl="2" indent="-228600">
              <a:spcBef>
                <a:spcPts val="0"/>
              </a:spcBef>
            </a:pPr>
            <a:r>
              <a:rPr lang="en-US" dirty="0"/>
              <a:t>Lab Setup: 9:30 to 10:30am</a:t>
            </a:r>
          </a:p>
          <a:p>
            <a:pPr marL="1257300" lvl="2" indent="-228600">
              <a:spcBef>
                <a:spcPts val="0"/>
              </a:spcBef>
            </a:pPr>
            <a:r>
              <a:rPr lang="en-US" dirty="0"/>
              <a:t>Break: 10:30am to 10:45am</a:t>
            </a:r>
          </a:p>
          <a:p>
            <a:pPr marL="1257300" lvl="2" indent="-228600">
              <a:spcBef>
                <a:spcPts val="0"/>
              </a:spcBef>
            </a:pPr>
            <a:r>
              <a:rPr lang="en-US" dirty="0"/>
              <a:t>Lecture 1: 10:45am to 12:15pm</a:t>
            </a:r>
          </a:p>
          <a:p>
            <a:pPr marL="1257300" lvl="2" indent="-228600">
              <a:spcBef>
                <a:spcPts val="0"/>
              </a:spcBef>
            </a:pPr>
            <a:r>
              <a:rPr lang="en-US" dirty="0"/>
              <a:t>Lunch: 12:15 to 1:15pm</a:t>
            </a:r>
          </a:p>
          <a:p>
            <a:pPr marL="1257300" lvl="2" indent="-228600">
              <a:spcBef>
                <a:spcPts val="0"/>
              </a:spcBef>
            </a:pPr>
            <a:r>
              <a:rPr lang="en-US" dirty="0"/>
              <a:t>Lab 1: 1:15pm to 3:45pm</a:t>
            </a:r>
          </a:p>
          <a:p>
            <a:pPr marL="1257300" lvl="2" indent="-228600">
              <a:spcBef>
                <a:spcPts val="0"/>
              </a:spcBef>
            </a:pPr>
            <a:r>
              <a:rPr lang="en-US" dirty="0"/>
              <a:t>Break: 3:45pm – 4pm</a:t>
            </a:r>
          </a:p>
          <a:p>
            <a:pPr marL="1257300" lvl="2" indent="-228600">
              <a:spcBef>
                <a:spcPts val="0"/>
              </a:spcBef>
            </a:pPr>
            <a:r>
              <a:rPr lang="en-US" dirty="0"/>
              <a:t>Lecture 2: 4pm to 5:30pm </a:t>
            </a:r>
          </a:p>
          <a:p>
            <a:pPr marL="1257300" lvl="2" indent="-228600">
              <a:spcBef>
                <a:spcPts val="0"/>
              </a:spcBef>
            </a:pPr>
            <a:r>
              <a:rPr lang="en-US" dirty="0"/>
              <a:t>Questions &amp; whatnot: after 5:30pm</a:t>
            </a:r>
          </a:p>
          <a:p>
            <a:pPr marL="857250" lvl="1" indent="-228600">
              <a:spcBef>
                <a:spcPts val="0"/>
              </a:spcBef>
            </a:pPr>
            <a:r>
              <a:rPr lang="en-US" dirty="0"/>
              <a:t>Breaks:</a:t>
            </a:r>
          </a:p>
          <a:p>
            <a:pPr marL="1257300" lvl="2" indent="-228600">
              <a:spcBef>
                <a:spcPts val="0"/>
              </a:spcBef>
            </a:pPr>
            <a:r>
              <a:rPr lang="en-US" sz="1600" dirty="0"/>
              <a:t>As needed. Nothing formal (we’re all adults!) but one rule: </a:t>
            </a:r>
            <a:br>
              <a:rPr lang="en-US" sz="1600" dirty="0"/>
            </a:br>
            <a:r>
              <a:rPr lang="en-US" sz="1600" dirty="0"/>
              <a:t>PLEASE do not return to your workstations and start “doing email” or I will NEVER SEE YOU AGAIN!</a:t>
            </a:r>
          </a:p>
          <a:p>
            <a:pPr marL="457200" lvl="0" indent="-228600">
              <a:spcBef>
                <a:spcPts val="0"/>
              </a:spcBef>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Lab Setup (Please see LAB SETUP in </a:t>
            </a:r>
            <a:r>
              <a:rPr lang="en-US" sz="3600" b="1" i="0" u="none" strike="noStrike" cap="none" dirty="0" err="1">
                <a:solidFill>
                  <a:schemeClr val="lt1"/>
                </a:solidFill>
                <a:latin typeface="Arial"/>
                <a:ea typeface="Arial"/>
                <a:cs typeface="Arial"/>
                <a:sym typeface="Arial"/>
              </a:rPr>
              <a:t>Github</a:t>
            </a:r>
            <a:r>
              <a:rPr lang="en-US" sz="3600" b="1" i="0" u="none" strike="noStrike" cap="none" dirty="0">
                <a:solidFill>
                  <a:schemeClr val="lt1"/>
                </a:solidFill>
                <a:latin typeface="Arial"/>
                <a:ea typeface="Arial"/>
                <a:cs typeface="Arial"/>
                <a:sym typeface="Arial"/>
              </a:rPr>
              <a:t>)</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pic>
        <p:nvPicPr>
          <p:cNvPr id="4" name="Picture 2" descr="Image result for golang">
            <a:extLst>
              <a:ext uri="{FF2B5EF4-FFF2-40B4-BE49-F238E27FC236}">
                <a16:creationId xmlns:a16="http://schemas.microsoft.com/office/drawing/2014/main" id="{34FB7144-7B03-7745-B4DD-A8D766CCDB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669" y="5117003"/>
            <a:ext cx="1729949" cy="1274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744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Overview of the AWS system</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31439</TotalTime>
  <Words>1907</Words>
  <Application>Microsoft Macintosh PowerPoint</Application>
  <PresentationFormat>On-screen Show (4:3)</PresentationFormat>
  <Paragraphs>149</Paragraphs>
  <Slides>33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Noto Symbol</vt:lpstr>
      <vt:lpstr>Default Theme</vt:lpstr>
      <vt:lpstr>AWS Systems Operations 13 May 2019 Fernando Pombeiro</vt:lpstr>
      <vt:lpstr>About DI</vt:lpstr>
      <vt:lpstr>Our Customers Include</vt:lpstr>
      <vt:lpstr>About the Instructor</vt:lpstr>
      <vt:lpstr>About the AWS-Architecting Course</vt:lpstr>
      <vt:lpstr>About the AWS Architect Course</vt:lpstr>
      <vt:lpstr>Class Schedule</vt:lpstr>
      <vt:lpstr>Lab Setup (Please see LAB SETUP in Github)</vt:lpstr>
      <vt:lpstr>Overview of the AWS system</vt:lpstr>
      <vt:lpstr>Brief history around AWS</vt:lpstr>
      <vt:lpstr>Brief history of AWS (continued)</vt:lpstr>
      <vt:lpstr>Cloud Computing</vt:lpstr>
      <vt:lpstr>AWS history (continued)</vt:lpstr>
      <vt:lpstr>AWS Philosophy: Serverless</vt:lpstr>
      <vt:lpstr>AWS Services (categorized)</vt:lpstr>
      <vt:lpstr>Serverless Philosophy</vt:lpstr>
      <vt:lpstr>Microservices Advantages</vt:lpstr>
      <vt:lpstr>Microservices Disadvantages</vt:lpstr>
      <vt:lpstr>Microservices as modern architecture</vt:lpstr>
      <vt:lpstr>Another consequence….</vt:lpstr>
      <vt:lpstr>Our first Microservice tools foray</vt:lpstr>
      <vt:lpstr>Docker</vt:lpstr>
      <vt:lpstr>The Dockerfile</vt:lpstr>
      <vt:lpstr>Docker Images and Containers</vt:lpstr>
      <vt:lpstr>Docker Images and Containers (con’t)</vt:lpstr>
      <vt:lpstr>Final Note On Docker</vt:lpstr>
      <vt:lpstr>Infrastructure as code</vt:lpstr>
      <vt:lpstr>Introduction to Terraform</vt:lpstr>
      <vt:lpstr>Why Terraform?</vt:lpstr>
      <vt:lpstr>So what does Terraform actually DO?</vt:lpstr>
      <vt:lpstr>Terraform: More information</vt:lpstr>
      <vt:lpstr>Terraform (continued)</vt:lpstr>
      <vt:lpstr>Users and Permissions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Pombeiro, Fernando</cp:lastModifiedBy>
  <cp:revision>196</cp:revision>
  <dcterms:modified xsi:type="dcterms:W3CDTF">2019-04-14T11:35:41Z</dcterms:modified>
</cp:coreProperties>
</file>